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37"/>
  </p:notesMasterIdLst>
  <p:sldIdLst>
    <p:sldId id="256" r:id="rId2"/>
    <p:sldId id="304" r:id="rId3"/>
    <p:sldId id="259" r:id="rId4"/>
    <p:sldId id="260" r:id="rId5"/>
    <p:sldId id="262" r:id="rId6"/>
    <p:sldId id="263" r:id="rId7"/>
    <p:sldId id="264" r:id="rId8"/>
    <p:sldId id="265" r:id="rId9"/>
    <p:sldId id="267" r:id="rId10"/>
    <p:sldId id="266" r:id="rId11"/>
    <p:sldId id="269" r:id="rId12"/>
    <p:sldId id="270" r:id="rId13"/>
    <p:sldId id="271" r:id="rId14"/>
    <p:sldId id="272" r:id="rId15"/>
    <p:sldId id="273" r:id="rId16"/>
    <p:sldId id="274" r:id="rId17"/>
    <p:sldId id="275" r:id="rId18"/>
    <p:sldId id="276" r:id="rId19"/>
    <p:sldId id="277" r:id="rId20"/>
    <p:sldId id="280" r:id="rId21"/>
    <p:sldId id="278" r:id="rId22"/>
    <p:sldId id="279" r:id="rId23"/>
    <p:sldId id="281" r:id="rId24"/>
    <p:sldId id="282" r:id="rId25"/>
    <p:sldId id="283" r:id="rId26"/>
    <p:sldId id="285" r:id="rId27"/>
    <p:sldId id="287" r:id="rId28"/>
    <p:sldId id="288" r:id="rId29"/>
    <p:sldId id="289" r:id="rId30"/>
    <p:sldId id="290" r:id="rId31"/>
    <p:sldId id="291" r:id="rId32"/>
    <p:sldId id="293" r:id="rId33"/>
    <p:sldId id="294" r:id="rId34"/>
    <p:sldId id="295" r:id="rId35"/>
    <p:sldId id="30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4601"/>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660" autoAdjust="0"/>
  </p:normalViewPr>
  <p:slideViewPr>
    <p:cSldViewPr snapToGrid="0" snapToObjects="1">
      <p:cViewPr>
        <p:scale>
          <a:sx n="88" d="100"/>
          <a:sy n="88" d="100"/>
        </p:scale>
        <p:origin x="456" y="23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C99BE-4885-4FAD-A769-A9457B72919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6B55730-8A68-4604-9FCA-7675255251F3}">
      <dgm:prSet/>
      <dgm:spPr/>
      <dgm:t>
        <a:bodyPr/>
        <a:lstStyle/>
        <a:p>
          <a:r>
            <a:rPr lang="en-US" b="1"/>
            <a:t>Social media platforms (e.g., Twitter/X)</a:t>
          </a:r>
          <a:r>
            <a:rPr lang="en-US"/>
            <a:t> enable </a:t>
          </a:r>
          <a:r>
            <a:rPr lang="en-US" b="1"/>
            <a:t>rapid and large-scale spread of misinformation</a:t>
          </a:r>
          <a:r>
            <a:rPr lang="en-US"/>
            <a:t>, often faster than verified news.</a:t>
          </a:r>
        </a:p>
      </dgm:t>
    </dgm:pt>
    <dgm:pt modelId="{39C85F81-946E-4533-8E8F-8668CEE4A847}" type="parTrans" cxnId="{0F81B4AD-2D09-4D39-9E9B-2F667AFCC97B}">
      <dgm:prSet/>
      <dgm:spPr/>
      <dgm:t>
        <a:bodyPr/>
        <a:lstStyle/>
        <a:p>
          <a:endParaRPr lang="en-US"/>
        </a:p>
      </dgm:t>
    </dgm:pt>
    <dgm:pt modelId="{0FC608CA-A603-423C-9C7D-D835581B2A97}" type="sibTrans" cxnId="{0F81B4AD-2D09-4D39-9E9B-2F667AFCC97B}">
      <dgm:prSet/>
      <dgm:spPr/>
      <dgm:t>
        <a:bodyPr/>
        <a:lstStyle/>
        <a:p>
          <a:endParaRPr lang="en-US"/>
        </a:p>
      </dgm:t>
    </dgm:pt>
    <dgm:pt modelId="{4ACF9B57-5E25-406B-9403-44E917FD5B17}">
      <dgm:prSet/>
      <dgm:spPr/>
      <dgm:t>
        <a:bodyPr/>
        <a:lstStyle/>
        <a:p>
          <a:r>
            <a:rPr lang="en-US" b="1"/>
            <a:t>Traditional fake-news detection models</a:t>
          </a:r>
          <a:r>
            <a:rPr lang="en-US"/>
            <a:t> rely on </a:t>
          </a:r>
          <a:r>
            <a:rPr lang="en-US" b="1"/>
            <a:t>fully labeled data</a:t>
          </a:r>
          <a:r>
            <a:rPr lang="en-US"/>
            <a:t>, but real-world labels are </a:t>
          </a:r>
          <a:r>
            <a:rPr lang="en-US" b="1"/>
            <a:t>scarce, noisy, and expensive</a:t>
          </a:r>
          <a:r>
            <a:rPr lang="en-US"/>
            <a:t> to obtain through fact-checking.</a:t>
          </a:r>
        </a:p>
      </dgm:t>
    </dgm:pt>
    <dgm:pt modelId="{E58977D9-EBE2-4483-B8CC-7D0EA5719D1D}" type="parTrans" cxnId="{1CA59A8D-5C0F-4843-BC87-C7732187585B}">
      <dgm:prSet/>
      <dgm:spPr/>
      <dgm:t>
        <a:bodyPr/>
        <a:lstStyle/>
        <a:p>
          <a:endParaRPr lang="en-US"/>
        </a:p>
      </dgm:t>
    </dgm:pt>
    <dgm:pt modelId="{C95C6B79-CFD1-4F9B-8CBA-AB02681F0088}" type="sibTrans" cxnId="{1CA59A8D-5C0F-4843-BC87-C7732187585B}">
      <dgm:prSet/>
      <dgm:spPr/>
      <dgm:t>
        <a:bodyPr/>
        <a:lstStyle/>
        <a:p>
          <a:endParaRPr lang="en-US"/>
        </a:p>
      </dgm:t>
    </dgm:pt>
    <dgm:pt modelId="{EA89E982-DC4D-4C5A-8A6C-C7F4CD636267}">
      <dgm:prSet/>
      <dgm:spPr/>
      <dgm:t>
        <a:bodyPr/>
        <a:lstStyle/>
        <a:p>
          <a:r>
            <a:rPr lang="en-US" b="1"/>
            <a:t>High false positives or false negatives</a:t>
          </a:r>
          <a:r>
            <a:rPr lang="en-US"/>
            <a:t> can either </a:t>
          </a:r>
          <a:r>
            <a:rPr lang="en-US" b="1"/>
            <a:t>censor real information</a:t>
          </a:r>
          <a:r>
            <a:rPr lang="en-US"/>
            <a:t> or </a:t>
          </a:r>
          <a:r>
            <a:rPr lang="en-US" b="1"/>
            <a:t>allow harmful fake content</a:t>
          </a:r>
          <a:r>
            <a:rPr lang="en-US"/>
            <a:t>, reducing public trust and increasing societal risk.</a:t>
          </a:r>
          <a:br>
            <a:rPr lang="en-US"/>
          </a:br>
          <a:br>
            <a:rPr lang="en-US"/>
          </a:br>
          <a:endParaRPr lang="en-US"/>
        </a:p>
      </dgm:t>
    </dgm:pt>
    <dgm:pt modelId="{B8CA3938-314A-4683-B093-686578E00EC3}" type="parTrans" cxnId="{7C61833F-6F5F-456F-B7DF-59CAB08A9CCC}">
      <dgm:prSet/>
      <dgm:spPr/>
      <dgm:t>
        <a:bodyPr/>
        <a:lstStyle/>
        <a:p>
          <a:endParaRPr lang="en-US"/>
        </a:p>
      </dgm:t>
    </dgm:pt>
    <dgm:pt modelId="{203F17BE-130E-4EFD-8D20-56E1F7565A51}" type="sibTrans" cxnId="{7C61833F-6F5F-456F-B7DF-59CAB08A9CCC}">
      <dgm:prSet/>
      <dgm:spPr/>
      <dgm:t>
        <a:bodyPr/>
        <a:lstStyle/>
        <a:p>
          <a:endParaRPr lang="en-US"/>
        </a:p>
      </dgm:t>
    </dgm:pt>
    <dgm:pt modelId="{217989D9-E4C3-4403-8A9D-79936A5D4FCB}" type="pres">
      <dgm:prSet presAssocID="{68CC99BE-4885-4FAD-A769-A9457B729194}" presName="root" presStyleCnt="0">
        <dgm:presLayoutVars>
          <dgm:dir/>
          <dgm:resizeHandles val="exact"/>
        </dgm:presLayoutVars>
      </dgm:prSet>
      <dgm:spPr/>
    </dgm:pt>
    <dgm:pt modelId="{B7FADF08-1DDE-48FA-B181-FBBD6F5F9348}" type="pres">
      <dgm:prSet presAssocID="{86B55730-8A68-4604-9FCA-7675255251F3}" presName="compNode" presStyleCnt="0"/>
      <dgm:spPr/>
    </dgm:pt>
    <dgm:pt modelId="{10B03BF1-41C3-45DA-84F1-62A0FF3DDFAB}" type="pres">
      <dgm:prSet presAssocID="{86B55730-8A68-4604-9FCA-7675255251F3}" presName="bgRect" presStyleLbl="bgShp" presStyleIdx="0" presStyleCnt="3"/>
      <dgm:spPr/>
    </dgm:pt>
    <dgm:pt modelId="{671B9404-9836-4348-A671-ABCFAFED9696}" type="pres">
      <dgm:prSet presAssocID="{86B55730-8A68-4604-9FCA-7675255251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02279865-4798-4DD1-B1ED-922403BB487B}" type="pres">
      <dgm:prSet presAssocID="{86B55730-8A68-4604-9FCA-7675255251F3}" presName="spaceRect" presStyleCnt="0"/>
      <dgm:spPr/>
    </dgm:pt>
    <dgm:pt modelId="{0449FCA7-020B-41B9-B38C-35796A29F242}" type="pres">
      <dgm:prSet presAssocID="{86B55730-8A68-4604-9FCA-7675255251F3}" presName="parTx" presStyleLbl="revTx" presStyleIdx="0" presStyleCnt="3">
        <dgm:presLayoutVars>
          <dgm:chMax val="0"/>
          <dgm:chPref val="0"/>
        </dgm:presLayoutVars>
      </dgm:prSet>
      <dgm:spPr/>
    </dgm:pt>
    <dgm:pt modelId="{FB140F07-86C4-4470-A74E-0505ACBB9976}" type="pres">
      <dgm:prSet presAssocID="{0FC608CA-A603-423C-9C7D-D835581B2A97}" presName="sibTrans" presStyleCnt="0"/>
      <dgm:spPr/>
    </dgm:pt>
    <dgm:pt modelId="{5908FC85-E924-4A0D-ACD3-F38BFB6DD5A1}" type="pres">
      <dgm:prSet presAssocID="{4ACF9B57-5E25-406B-9403-44E917FD5B17}" presName="compNode" presStyleCnt="0"/>
      <dgm:spPr/>
    </dgm:pt>
    <dgm:pt modelId="{225934EE-C86A-41BA-AE6B-B5A0F0F19930}" type="pres">
      <dgm:prSet presAssocID="{4ACF9B57-5E25-406B-9403-44E917FD5B17}" presName="bgRect" presStyleLbl="bgShp" presStyleIdx="1" presStyleCnt="3"/>
      <dgm:spPr/>
    </dgm:pt>
    <dgm:pt modelId="{65ED6FEB-E107-4E9F-9287-9C1711FEC761}" type="pres">
      <dgm:prSet presAssocID="{4ACF9B57-5E25-406B-9403-44E917FD5B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616A22F9-45D0-4D3A-9D96-0A5A5655EE68}" type="pres">
      <dgm:prSet presAssocID="{4ACF9B57-5E25-406B-9403-44E917FD5B17}" presName="spaceRect" presStyleCnt="0"/>
      <dgm:spPr/>
    </dgm:pt>
    <dgm:pt modelId="{5CAE685D-5660-48F8-ACFC-94490C7BEE09}" type="pres">
      <dgm:prSet presAssocID="{4ACF9B57-5E25-406B-9403-44E917FD5B17}" presName="parTx" presStyleLbl="revTx" presStyleIdx="1" presStyleCnt="3">
        <dgm:presLayoutVars>
          <dgm:chMax val="0"/>
          <dgm:chPref val="0"/>
        </dgm:presLayoutVars>
      </dgm:prSet>
      <dgm:spPr/>
    </dgm:pt>
    <dgm:pt modelId="{558B2F80-EE02-4A59-A4B6-4B790DB9CC70}" type="pres">
      <dgm:prSet presAssocID="{C95C6B79-CFD1-4F9B-8CBA-AB02681F0088}" presName="sibTrans" presStyleCnt="0"/>
      <dgm:spPr/>
    </dgm:pt>
    <dgm:pt modelId="{8DD5F29B-EA7B-4AC0-B4E4-2BE8098C683D}" type="pres">
      <dgm:prSet presAssocID="{EA89E982-DC4D-4C5A-8A6C-C7F4CD636267}" presName="compNode" presStyleCnt="0"/>
      <dgm:spPr/>
    </dgm:pt>
    <dgm:pt modelId="{63C81ABB-AD7A-4D62-9D80-B2E61CBF1317}" type="pres">
      <dgm:prSet presAssocID="{EA89E982-DC4D-4C5A-8A6C-C7F4CD636267}" presName="bgRect" presStyleLbl="bgShp" presStyleIdx="2" presStyleCnt="3"/>
      <dgm:spPr/>
    </dgm:pt>
    <dgm:pt modelId="{9A8F528A-C445-4A15-AB72-E9CCE23F2396}" type="pres">
      <dgm:prSet presAssocID="{EA89E982-DC4D-4C5A-8A6C-C7F4CD6362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 sign"/>
        </a:ext>
      </dgm:extLst>
    </dgm:pt>
    <dgm:pt modelId="{A96AB276-CF19-4B4B-A333-312C71B98C3B}" type="pres">
      <dgm:prSet presAssocID="{EA89E982-DC4D-4C5A-8A6C-C7F4CD636267}" presName="spaceRect" presStyleCnt="0"/>
      <dgm:spPr/>
    </dgm:pt>
    <dgm:pt modelId="{9725ED9B-DA88-442E-BDA7-3494E7CA5E45}" type="pres">
      <dgm:prSet presAssocID="{EA89E982-DC4D-4C5A-8A6C-C7F4CD636267}" presName="parTx" presStyleLbl="revTx" presStyleIdx="2" presStyleCnt="3">
        <dgm:presLayoutVars>
          <dgm:chMax val="0"/>
          <dgm:chPref val="0"/>
        </dgm:presLayoutVars>
      </dgm:prSet>
      <dgm:spPr/>
    </dgm:pt>
  </dgm:ptLst>
  <dgm:cxnLst>
    <dgm:cxn modelId="{7C61833F-6F5F-456F-B7DF-59CAB08A9CCC}" srcId="{68CC99BE-4885-4FAD-A769-A9457B729194}" destId="{EA89E982-DC4D-4C5A-8A6C-C7F4CD636267}" srcOrd="2" destOrd="0" parTransId="{B8CA3938-314A-4683-B093-686578E00EC3}" sibTransId="{203F17BE-130E-4EFD-8D20-56E1F7565A51}"/>
    <dgm:cxn modelId="{4CC99580-B071-4E40-82CE-4189658B67C7}" type="presOf" srcId="{68CC99BE-4885-4FAD-A769-A9457B729194}" destId="{217989D9-E4C3-4403-8A9D-79936A5D4FCB}" srcOrd="0" destOrd="0" presId="urn:microsoft.com/office/officeart/2018/2/layout/IconVerticalSolidList"/>
    <dgm:cxn modelId="{1CA59A8D-5C0F-4843-BC87-C7732187585B}" srcId="{68CC99BE-4885-4FAD-A769-A9457B729194}" destId="{4ACF9B57-5E25-406B-9403-44E917FD5B17}" srcOrd="1" destOrd="0" parTransId="{E58977D9-EBE2-4483-B8CC-7D0EA5719D1D}" sibTransId="{C95C6B79-CFD1-4F9B-8CBA-AB02681F0088}"/>
    <dgm:cxn modelId="{3A70AAAD-570C-42CD-AE7E-A1029C593263}" type="presOf" srcId="{4ACF9B57-5E25-406B-9403-44E917FD5B17}" destId="{5CAE685D-5660-48F8-ACFC-94490C7BEE09}" srcOrd="0" destOrd="0" presId="urn:microsoft.com/office/officeart/2018/2/layout/IconVerticalSolidList"/>
    <dgm:cxn modelId="{0F81B4AD-2D09-4D39-9E9B-2F667AFCC97B}" srcId="{68CC99BE-4885-4FAD-A769-A9457B729194}" destId="{86B55730-8A68-4604-9FCA-7675255251F3}" srcOrd="0" destOrd="0" parTransId="{39C85F81-946E-4533-8E8F-8668CEE4A847}" sibTransId="{0FC608CA-A603-423C-9C7D-D835581B2A97}"/>
    <dgm:cxn modelId="{E3DF31D1-2022-49AE-A4C7-6F8FD48EEC76}" type="presOf" srcId="{86B55730-8A68-4604-9FCA-7675255251F3}" destId="{0449FCA7-020B-41B9-B38C-35796A29F242}" srcOrd="0" destOrd="0" presId="urn:microsoft.com/office/officeart/2018/2/layout/IconVerticalSolidList"/>
    <dgm:cxn modelId="{1B8C3DE0-048C-4B3E-8AD9-AD65BEB773EF}" type="presOf" srcId="{EA89E982-DC4D-4C5A-8A6C-C7F4CD636267}" destId="{9725ED9B-DA88-442E-BDA7-3494E7CA5E45}" srcOrd="0" destOrd="0" presId="urn:microsoft.com/office/officeart/2018/2/layout/IconVerticalSolidList"/>
    <dgm:cxn modelId="{149A51E8-4033-492B-BB29-A30A80E38DE5}" type="presParOf" srcId="{217989D9-E4C3-4403-8A9D-79936A5D4FCB}" destId="{B7FADF08-1DDE-48FA-B181-FBBD6F5F9348}" srcOrd="0" destOrd="0" presId="urn:microsoft.com/office/officeart/2018/2/layout/IconVerticalSolidList"/>
    <dgm:cxn modelId="{56E7E6DF-02B3-4E2A-B607-A28A14085582}" type="presParOf" srcId="{B7FADF08-1DDE-48FA-B181-FBBD6F5F9348}" destId="{10B03BF1-41C3-45DA-84F1-62A0FF3DDFAB}" srcOrd="0" destOrd="0" presId="urn:microsoft.com/office/officeart/2018/2/layout/IconVerticalSolidList"/>
    <dgm:cxn modelId="{B1594A40-68C0-4FDD-ADFC-36946A3BBC11}" type="presParOf" srcId="{B7FADF08-1DDE-48FA-B181-FBBD6F5F9348}" destId="{671B9404-9836-4348-A671-ABCFAFED9696}" srcOrd="1" destOrd="0" presId="urn:microsoft.com/office/officeart/2018/2/layout/IconVerticalSolidList"/>
    <dgm:cxn modelId="{9BA30AF8-F101-46DB-9463-8209339D405A}" type="presParOf" srcId="{B7FADF08-1DDE-48FA-B181-FBBD6F5F9348}" destId="{02279865-4798-4DD1-B1ED-922403BB487B}" srcOrd="2" destOrd="0" presId="urn:microsoft.com/office/officeart/2018/2/layout/IconVerticalSolidList"/>
    <dgm:cxn modelId="{C9559CC6-13B6-494F-946C-E5BE6FE81A49}" type="presParOf" srcId="{B7FADF08-1DDE-48FA-B181-FBBD6F5F9348}" destId="{0449FCA7-020B-41B9-B38C-35796A29F242}" srcOrd="3" destOrd="0" presId="urn:microsoft.com/office/officeart/2018/2/layout/IconVerticalSolidList"/>
    <dgm:cxn modelId="{A0F56E8C-CDFB-4799-857D-9AFD97E54D7B}" type="presParOf" srcId="{217989D9-E4C3-4403-8A9D-79936A5D4FCB}" destId="{FB140F07-86C4-4470-A74E-0505ACBB9976}" srcOrd="1" destOrd="0" presId="urn:microsoft.com/office/officeart/2018/2/layout/IconVerticalSolidList"/>
    <dgm:cxn modelId="{C26ED69D-FE2B-4ABB-AC94-6A6DE8157364}" type="presParOf" srcId="{217989D9-E4C3-4403-8A9D-79936A5D4FCB}" destId="{5908FC85-E924-4A0D-ACD3-F38BFB6DD5A1}" srcOrd="2" destOrd="0" presId="urn:microsoft.com/office/officeart/2018/2/layout/IconVerticalSolidList"/>
    <dgm:cxn modelId="{4DB80D4A-3073-4AEB-908C-D5E17825C981}" type="presParOf" srcId="{5908FC85-E924-4A0D-ACD3-F38BFB6DD5A1}" destId="{225934EE-C86A-41BA-AE6B-B5A0F0F19930}" srcOrd="0" destOrd="0" presId="urn:microsoft.com/office/officeart/2018/2/layout/IconVerticalSolidList"/>
    <dgm:cxn modelId="{17E83596-459C-428C-9FC5-05CEAB4619EE}" type="presParOf" srcId="{5908FC85-E924-4A0D-ACD3-F38BFB6DD5A1}" destId="{65ED6FEB-E107-4E9F-9287-9C1711FEC761}" srcOrd="1" destOrd="0" presId="urn:microsoft.com/office/officeart/2018/2/layout/IconVerticalSolidList"/>
    <dgm:cxn modelId="{5A9487BF-F875-4EDF-B817-58251D01E0AA}" type="presParOf" srcId="{5908FC85-E924-4A0D-ACD3-F38BFB6DD5A1}" destId="{616A22F9-45D0-4D3A-9D96-0A5A5655EE68}" srcOrd="2" destOrd="0" presId="urn:microsoft.com/office/officeart/2018/2/layout/IconVerticalSolidList"/>
    <dgm:cxn modelId="{910CED85-9403-46FE-BBE8-448E033CBAE3}" type="presParOf" srcId="{5908FC85-E924-4A0D-ACD3-F38BFB6DD5A1}" destId="{5CAE685D-5660-48F8-ACFC-94490C7BEE09}" srcOrd="3" destOrd="0" presId="urn:microsoft.com/office/officeart/2018/2/layout/IconVerticalSolidList"/>
    <dgm:cxn modelId="{07622B6D-75E7-4908-86BF-64E38B48B34A}" type="presParOf" srcId="{217989D9-E4C3-4403-8A9D-79936A5D4FCB}" destId="{558B2F80-EE02-4A59-A4B6-4B790DB9CC70}" srcOrd="3" destOrd="0" presId="urn:microsoft.com/office/officeart/2018/2/layout/IconVerticalSolidList"/>
    <dgm:cxn modelId="{FC180B5E-A0FF-41CE-B2DF-894CD5B4C3A6}" type="presParOf" srcId="{217989D9-E4C3-4403-8A9D-79936A5D4FCB}" destId="{8DD5F29B-EA7B-4AC0-B4E4-2BE8098C683D}" srcOrd="4" destOrd="0" presId="urn:microsoft.com/office/officeart/2018/2/layout/IconVerticalSolidList"/>
    <dgm:cxn modelId="{ADA72A15-1395-4331-84C6-763A4EA62E00}" type="presParOf" srcId="{8DD5F29B-EA7B-4AC0-B4E4-2BE8098C683D}" destId="{63C81ABB-AD7A-4D62-9D80-B2E61CBF1317}" srcOrd="0" destOrd="0" presId="urn:microsoft.com/office/officeart/2018/2/layout/IconVerticalSolidList"/>
    <dgm:cxn modelId="{C6820B03-DFB8-434C-AF0A-7666CE27A71D}" type="presParOf" srcId="{8DD5F29B-EA7B-4AC0-B4E4-2BE8098C683D}" destId="{9A8F528A-C445-4A15-AB72-E9CCE23F2396}" srcOrd="1" destOrd="0" presId="urn:microsoft.com/office/officeart/2018/2/layout/IconVerticalSolidList"/>
    <dgm:cxn modelId="{424AB04F-D08D-4093-B55D-2015CCF276B0}" type="presParOf" srcId="{8DD5F29B-EA7B-4AC0-B4E4-2BE8098C683D}" destId="{A96AB276-CF19-4B4B-A333-312C71B98C3B}" srcOrd="2" destOrd="0" presId="urn:microsoft.com/office/officeart/2018/2/layout/IconVerticalSolidList"/>
    <dgm:cxn modelId="{14BECEC2-3EB0-4CA6-8556-8C8A6438A747}" type="presParOf" srcId="{8DD5F29B-EA7B-4AC0-B4E4-2BE8098C683D}" destId="{9725ED9B-DA88-442E-BDA7-3494E7CA5E4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1298B9-59F3-4337-986C-1C5A5EA62977}"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8CFFBD9B-83EF-43FE-9156-7D4402876018}">
      <dgm:prSet/>
      <dgm:spPr/>
      <dgm:t>
        <a:bodyPr/>
        <a:lstStyle/>
        <a:p>
          <a:r>
            <a:rPr lang="en-US"/>
            <a:t>We </a:t>
          </a:r>
          <a:r>
            <a:rPr lang="en-US" b="1"/>
            <a:t>rarely know all fake and real tweets</a:t>
          </a:r>
          <a:r>
            <a:rPr lang="en-US"/>
            <a:t> with certainty.</a:t>
          </a:r>
        </a:p>
      </dgm:t>
    </dgm:pt>
    <dgm:pt modelId="{605CDC8C-15EA-44AB-A6D5-53051E7DBA64}" type="parTrans" cxnId="{6512FCBE-5698-4DEA-96D5-52ABA81A43CB}">
      <dgm:prSet/>
      <dgm:spPr/>
      <dgm:t>
        <a:bodyPr/>
        <a:lstStyle/>
        <a:p>
          <a:endParaRPr lang="en-US"/>
        </a:p>
      </dgm:t>
    </dgm:pt>
    <dgm:pt modelId="{AE64CF07-1EC3-4AC7-8468-99514DBC99EC}" type="sibTrans" cxnId="{6512FCBE-5698-4DEA-96D5-52ABA81A43CB}">
      <dgm:prSet/>
      <dgm:spPr/>
      <dgm:t>
        <a:bodyPr/>
        <a:lstStyle/>
        <a:p>
          <a:endParaRPr lang="en-US"/>
        </a:p>
      </dgm:t>
    </dgm:pt>
    <dgm:pt modelId="{616B10E6-395F-4AD2-932A-DCB4996238BC}">
      <dgm:prSet/>
      <dgm:spPr/>
      <dgm:t>
        <a:bodyPr/>
        <a:lstStyle/>
        <a:p>
          <a:r>
            <a:rPr lang="en-US"/>
            <a:t>Usually, only a </a:t>
          </a:r>
          <a:r>
            <a:rPr lang="en-US" b="1"/>
            <a:t>small subset is verified</a:t>
          </a:r>
          <a:r>
            <a:rPr lang="en-US"/>
            <a:t> by fact-checkers. The rest of the tweets are </a:t>
          </a:r>
          <a:r>
            <a:rPr lang="en-US" b="1"/>
            <a:t>unlabeled.</a:t>
          </a:r>
          <a:endParaRPr lang="en-US"/>
        </a:p>
      </dgm:t>
    </dgm:pt>
    <dgm:pt modelId="{8FF5D90C-B290-43ED-9CC6-960A03783423}" type="parTrans" cxnId="{C54B4FC5-A94D-465E-9305-BD6F0FBB11F1}">
      <dgm:prSet/>
      <dgm:spPr/>
      <dgm:t>
        <a:bodyPr/>
        <a:lstStyle/>
        <a:p>
          <a:endParaRPr lang="en-US"/>
        </a:p>
      </dgm:t>
    </dgm:pt>
    <dgm:pt modelId="{F34A3B26-4FE0-4578-93F6-2AF01BF3FC9F}" type="sibTrans" cxnId="{C54B4FC5-A94D-465E-9305-BD6F0FBB11F1}">
      <dgm:prSet/>
      <dgm:spPr/>
      <dgm:t>
        <a:bodyPr/>
        <a:lstStyle/>
        <a:p>
          <a:endParaRPr lang="en-US"/>
        </a:p>
      </dgm:t>
    </dgm:pt>
    <dgm:pt modelId="{FE32AD33-ACAD-4B09-B617-B02C5BD3BCFF}">
      <dgm:prSet/>
      <dgm:spPr/>
      <dgm:t>
        <a:bodyPr/>
        <a:lstStyle/>
        <a:p>
          <a:r>
            <a:rPr lang="en-US" dirty="0"/>
            <a:t>So, the data naturally becomes:</a:t>
          </a:r>
          <a:br>
            <a:rPr lang="en-US" dirty="0"/>
          </a:br>
          <a:r>
            <a:rPr lang="en-US" b="1" dirty="0"/>
            <a:t>P = verified positives</a:t>
          </a:r>
          <a:r>
            <a:rPr lang="en-US" dirty="0"/>
            <a:t> (e.g., confirmed fake news)</a:t>
          </a:r>
          <a:br>
            <a:rPr lang="en-US" dirty="0"/>
          </a:br>
          <a:r>
            <a:rPr lang="en-US" b="1" dirty="0"/>
            <a:t>U = everything else</a:t>
          </a:r>
          <a:r>
            <a:rPr lang="en-US" dirty="0"/>
            <a:t> (mix of real + hidden fake)</a:t>
          </a:r>
        </a:p>
      </dgm:t>
    </dgm:pt>
    <dgm:pt modelId="{B12988CD-7C53-4F42-9755-886CD4A6E3DC}" type="parTrans" cxnId="{785B1F4B-EA98-49D8-AD50-123D1B6B29AF}">
      <dgm:prSet/>
      <dgm:spPr/>
      <dgm:t>
        <a:bodyPr/>
        <a:lstStyle/>
        <a:p>
          <a:endParaRPr lang="en-US"/>
        </a:p>
      </dgm:t>
    </dgm:pt>
    <dgm:pt modelId="{042DE219-833F-4CCC-A0B6-0816B3891DB1}" type="sibTrans" cxnId="{785B1F4B-EA98-49D8-AD50-123D1B6B29AF}">
      <dgm:prSet/>
      <dgm:spPr/>
      <dgm:t>
        <a:bodyPr/>
        <a:lstStyle/>
        <a:p>
          <a:endParaRPr lang="en-US"/>
        </a:p>
      </dgm:t>
    </dgm:pt>
    <dgm:pt modelId="{3EC5F2EA-4DB4-43C2-B256-C736C50864D5}">
      <dgm:prSet/>
      <dgm:spPr/>
      <dgm:t>
        <a:bodyPr/>
        <a:lstStyle/>
        <a:p>
          <a:r>
            <a:rPr lang="en-US" dirty="0"/>
            <a:t>Unlabeled ≠ Negative</a:t>
          </a:r>
        </a:p>
      </dgm:t>
    </dgm:pt>
    <dgm:pt modelId="{C3E5335B-98D9-4F1F-A3C5-C916C69471FC}" type="parTrans" cxnId="{7BEA539B-4F37-4C25-9F92-EF126CF6852C}">
      <dgm:prSet/>
      <dgm:spPr/>
      <dgm:t>
        <a:bodyPr/>
        <a:lstStyle/>
        <a:p>
          <a:endParaRPr lang="en-US"/>
        </a:p>
      </dgm:t>
    </dgm:pt>
    <dgm:pt modelId="{631A5C3B-01D8-4738-9F9A-D666EE711581}" type="sibTrans" cxnId="{7BEA539B-4F37-4C25-9F92-EF126CF6852C}">
      <dgm:prSet/>
      <dgm:spPr/>
      <dgm:t>
        <a:bodyPr/>
        <a:lstStyle/>
        <a:p>
          <a:endParaRPr lang="en-US"/>
        </a:p>
      </dgm:t>
    </dgm:pt>
    <dgm:pt modelId="{F92681D5-24CA-4E02-AA99-AA7449B5AF59}" type="pres">
      <dgm:prSet presAssocID="{831298B9-59F3-4337-986C-1C5A5EA62977}" presName="hierChild1" presStyleCnt="0">
        <dgm:presLayoutVars>
          <dgm:chPref val="1"/>
          <dgm:dir/>
          <dgm:animOne val="branch"/>
          <dgm:animLvl val="lvl"/>
          <dgm:resizeHandles/>
        </dgm:presLayoutVars>
      </dgm:prSet>
      <dgm:spPr/>
    </dgm:pt>
    <dgm:pt modelId="{60D84B6F-F674-4125-AD47-874C5728AF29}" type="pres">
      <dgm:prSet presAssocID="{8CFFBD9B-83EF-43FE-9156-7D4402876018}" presName="hierRoot1" presStyleCnt="0"/>
      <dgm:spPr/>
    </dgm:pt>
    <dgm:pt modelId="{DD9DCA43-D068-40B5-9A3E-F8FE4FE1B6D2}" type="pres">
      <dgm:prSet presAssocID="{8CFFBD9B-83EF-43FE-9156-7D4402876018}" presName="composite" presStyleCnt="0"/>
      <dgm:spPr/>
    </dgm:pt>
    <dgm:pt modelId="{39999817-ED79-4132-A717-74E9AF2C02F7}" type="pres">
      <dgm:prSet presAssocID="{8CFFBD9B-83EF-43FE-9156-7D4402876018}" presName="background" presStyleLbl="node0" presStyleIdx="0" presStyleCnt="4"/>
      <dgm:spPr/>
    </dgm:pt>
    <dgm:pt modelId="{E0E057DC-379A-45A3-94A1-C9C4FE2001C9}" type="pres">
      <dgm:prSet presAssocID="{8CFFBD9B-83EF-43FE-9156-7D4402876018}" presName="text" presStyleLbl="fgAcc0" presStyleIdx="0" presStyleCnt="4">
        <dgm:presLayoutVars>
          <dgm:chPref val="3"/>
        </dgm:presLayoutVars>
      </dgm:prSet>
      <dgm:spPr/>
    </dgm:pt>
    <dgm:pt modelId="{E3AACFC6-4FF3-4597-AFBF-48C4A106A235}" type="pres">
      <dgm:prSet presAssocID="{8CFFBD9B-83EF-43FE-9156-7D4402876018}" presName="hierChild2" presStyleCnt="0"/>
      <dgm:spPr/>
    </dgm:pt>
    <dgm:pt modelId="{0FF2EF07-B32D-4091-AAF1-7819FF07E917}" type="pres">
      <dgm:prSet presAssocID="{616B10E6-395F-4AD2-932A-DCB4996238BC}" presName="hierRoot1" presStyleCnt="0"/>
      <dgm:spPr/>
    </dgm:pt>
    <dgm:pt modelId="{B32B2EBA-D0B6-4EC1-9132-51432D72AE0A}" type="pres">
      <dgm:prSet presAssocID="{616B10E6-395F-4AD2-932A-DCB4996238BC}" presName="composite" presStyleCnt="0"/>
      <dgm:spPr/>
    </dgm:pt>
    <dgm:pt modelId="{528555BD-3F54-4FEA-AB5C-A06BD8DD5CC9}" type="pres">
      <dgm:prSet presAssocID="{616B10E6-395F-4AD2-932A-DCB4996238BC}" presName="background" presStyleLbl="node0" presStyleIdx="1" presStyleCnt="4"/>
      <dgm:spPr/>
    </dgm:pt>
    <dgm:pt modelId="{C1971F45-F9B6-4CFD-B339-1F01C784B7C3}" type="pres">
      <dgm:prSet presAssocID="{616B10E6-395F-4AD2-932A-DCB4996238BC}" presName="text" presStyleLbl="fgAcc0" presStyleIdx="1" presStyleCnt="4">
        <dgm:presLayoutVars>
          <dgm:chPref val="3"/>
        </dgm:presLayoutVars>
      </dgm:prSet>
      <dgm:spPr/>
    </dgm:pt>
    <dgm:pt modelId="{68ED2CB1-C6C2-4CF4-B7CD-B2EFCB06F58F}" type="pres">
      <dgm:prSet presAssocID="{616B10E6-395F-4AD2-932A-DCB4996238BC}" presName="hierChild2" presStyleCnt="0"/>
      <dgm:spPr/>
    </dgm:pt>
    <dgm:pt modelId="{F050A10F-6AF3-45BE-A1B2-6C2EFF4BDF78}" type="pres">
      <dgm:prSet presAssocID="{FE32AD33-ACAD-4B09-B617-B02C5BD3BCFF}" presName="hierRoot1" presStyleCnt="0"/>
      <dgm:spPr/>
    </dgm:pt>
    <dgm:pt modelId="{81302698-5FCE-4E55-B475-45A68A336663}" type="pres">
      <dgm:prSet presAssocID="{FE32AD33-ACAD-4B09-B617-B02C5BD3BCFF}" presName="composite" presStyleCnt="0"/>
      <dgm:spPr/>
    </dgm:pt>
    <dgm:pt modelId="{93CA875D-3418-458C-BF2B-7EA807BAC4FC}" type="pres">
      <dgm:prSet presAssocID="{FE32AD33-ACAD-4B09-B617-B02C5BD3BCFF}" presName="background" presStyleLbl="node0" presStyleIdx="2" presStyleCnt="4"/>
      <dgm:spPr/>
    </dgm:pt>
    <dgm:pt modelId="{FECA63BF-1FC4-46E7-9D88-7E98CDC0E265}" type="pres">
      <dgm:prSet presAssocID="{FE32AD33-ACAD-4B09-B617-B02C5BD3BCFF}" presName="text" presStyleLbl="fgAcc0" presStyleIdx="2" presStyleCnt="4">
        <dgm:presLayoutVars>
          <dgm:chPref val="3"/>
        </dgm:presLayoutVars>
      </dgm:prSet>
      <dgm:spPr/>
    </dgm:pt>
    <dgm:pt modelId="{C0F31AAF-E008-4E6C-90E8-5A0FA24C77DD}" type="pres">
      <dgm:prSet presAssocID="{FE32AD33-ACAD-4B09-B617-B02C5BD3BCFF}" presName="hierChild2" presStyleCnt="0"/>
      <dgm:spPr/>
    </dgm:pt>
    <dgm:pt modelId="{DB904426-9A72-4596-BF73-3444479E4E86}" type="pres">
      <dgm:prSet presAssocID="{3EC5F2EA-4DB4-43C2-B256-C736C50864D5}" presName="hierRoot1" presStyleCnt="0"/>
      <dgm:spPr/>
    </dgm:pt>
    <dgm:pt modelId="{D3BFEA4F-BA2A-47AA-9249-CB2B96D9A7EB}" type="pres">
      <dgm:prSet presAssocID="{3EC5F2EA-4DB4-43C2-B256-C736C50864D5}" presName="composite" presStyleCnt="0"/>
      <dgm:spPr/>
    </dgm:pt>
    <dgm:pt modelId="{DFE883C7-9344-4C2F-A451-F92B5052C138}" type="pres">
      <dgm:prSet presAssocID="{3EC5F2EA-4DB4-43C2-B256-C736C50864D5}" presName="background" presStyleLbl="node0" presStyleIdx="3" presStyleCnt="4"/>
      <dgm:spPr/>
    </dgm:pt>
    <dgm:pt modelId="{E1F8C124-B717-4245-9533-59E60B557B42}" type="pres">
      <dgm:prSet presAssocID="{3EC5F2EA-4DB4-43C2-B256-C736C50864D5}" presName="text" presStyleLbl="fgAcc0" presStyleIdx="3" presStyleCnt="4">
        <dgm:presLayoutVars>
          <dgm:chPref val="3"/>
        </dgm:presLayoutVars>
      </dgm:prSet>
      <dgm:spPr/>
    </dgm:pt>
    <dgm:pt modelId="{F0E7E6D4-5216-47C1-AEA7-6CCF6CD7AE8E}" type="pres">
      <dgm:prSet presAssocID="{3EC5F2EA-4DB4-43C2-B256-C736C50864D5}" presName="hierChild2" presStyleCnt="0"/>
      <dgm:spPr/>
    </dgm:pt>
  </dgm:ptLst>
  <dgm:cxnLst>
    <dgm:cxn modelId="{12FE3C21-D58B-4AB1-A3D4-A7469A50A85F}" type="presOf" srcId="{831298B9-59F3-4337-986C-1C5A5EA62977}" destId="{F92681D5-24CA-4E02-AA99-AA7449B5AF59}" srcOrd="0" destOrd="0" presId="urn:microsoft.com/office/officeart/2005/8/layout/hierarchy1"/>
    <dgm:cxn modelId="{A918022E-629C-4D0C-9E74-36D7B9947DC2}" type="presOf" srcId="{3EC5F2EA-4DB4-43C2-B256-C736C50864D5}" destId="{E1F8C124-B717-4245-9533-59E60B557B42}" srcOrd="0" destOrd="0" presId="urn:microsoft.com/office/officeart/2005/8/layout/hierarchy1"/>
    <dgm:cxn modelId="{785B1F4B-EA98-49D8-AD50-123D1B6B29AF}" srcId="{831298B9-59F3-4337-986C-1C5A5EA62977}" destId="{FE32AD33-ACAD-4B09-B617-B02C5BD3BCFF}" srcOrd="2" destOrd="0" parTransId="{B12988CD-7C53-4F42-9755-886CD4A6E3DC}" sibTransId="{042DE219-833F-4CCC-A0B6-0816B3891DB1}"/>
    <dgm:cxn modelId="{7BEA539B-4F37-4C25-9F92-EF126CF6852C}" srcId="{831298B9-59F3-4337-986C-1C5A5EA62977}" destId="{3EC5F2EA-4DB4-43C2-B256-C736C50864D5}" srcOrd="3" destOrd="0" parTransId="{C3E5335B-98D9-4F1F-A3C5-C916C69471FC}" sibTransId="{631A5C3B-01D8-4738-9F9A-D666EE711581}"/>
    <dgm:cxn modelId="{2A3A3C9D-05E7-444B-BC49-71B9A64ED613}" type="presOf" srcId="{FE32AD33-ACAD-4B09-B617-B02C5BD3BCFF}" destId="{FECA63BF-1FC4-46E7-9D88-7E98CDC0E265}" srcOrd="0" destOrd="0" presId="urn:microsoft.com/office/officeart/2005/8/layout/hierarchy1"/>
    <dgm:cxn modelId="{C7CD9EA4-2184-44F2-897D-25A76B923174}" type="presOf" srcId="{616B10E6-395F-4AD2-932A-DCB4996238BC}" destId="{C1971F45-F9B6-4CFD-B339-1F01C784B7C3}" srcOrd="0" destOrd="0" presId="urn:microsoft.com/office/officeart/2005/8/layout/hierarchy1"/>
    <dgm:cxn modelId="{D27821A8-3173-4905-AEDF-D8DAA6553051}" type="presOf" srcId="{8CFFBD9B-83EF-43FE-9156-7D4402876018}" destId="{E0E057DC-379A-45A3-94A1-C9C4FE2001C9}" srcOrd="0" destOrd="0" presId="urn:microsoft.com/office/officeart/2005/8/layout/hierarchy1"/>
    <dgm:cxn modelId="{6512FCBE-5698-4DEA-96D5-52ABA81A43CB}" srcId="{831298B9-59F3-4337-986C-1C5A5EA62977}" destId="{8CFFBD9B-83EF-43FE-9156-7D4402876018}" srcOrd="0" destOrd="0" parTransId="{605CDC8C-15EA-44AB-A6D5-53051E7DBA64}" sibTransId="{AE64CF07-1EC3-4AC7-8468-99514DBC99EC}"/>
    <dgm:cxn modelId="{C54B4FC5-A94D-465E-9305-BD6F0FBB11F1}" srcId="{831298B9-59F3-4337-986C-1C5A5EA62977}" destId="{616B10E6-395F-4AD2-932A-DCB4996238BC}" srcOrd="1" destOrd="0" parTransId="{8FF5D90C-B290-43ED-9CC6-960A03783423}" sibTransId="{F34A3B26-4FE0-4578-93F6-2AF01BF3FC9F}"/>
    <dgm:cxn modelId="{3E6E0820-BCE8-4491-87DC-49C9D2F2F8D9}" type="presParOf" srcId="{F92681D5-24CA-4E02-AA99-AA7449B5AF59}" destId="{60D84B6F-F674-4125-AD47-874C5728AF29}" srcOrd="0" destOrd="0" presId="urn:microsoft.com/office/officeart/2005/8/layout/hierarchy1"/>
    <dgm:cxn modelId="{4D4BACB5-A151-4D72-B324-4F9AB38D9653}" type="presParOf" srcId="{60D84B6F-F674-4125-AD47-874C5728AF29}" destId="{DD9DCA43-D068-40B5-9A3E-F8FE4FE1B6D2}" srcOrd="0" destOrd="0" presId="urn:microsoft.com/office/officeart/2005/8/layout/hierarchy1"/>
    <dgm:cxn modelId="{C9C60646-2746-4D33-9A60-B39691631BBD}" type="presParOf" srcId="{DD9DCA43-D068-40B5-9A3E-F8FE4FE1B6D2}" destId="{39999817-ED79-4132-A717-74E9AF2C02F7}" srcOrd="0" destOrd="0" presId="urn:microsoft.com/office/officeart/2005/8/layout/hierarchy1"/>
    <dgm:cxn modelId="{85AD9DB7-DD07-474D-8D19-A8345EF3C919}" type="presParOf" srcId="{DD9DCA43-D068-40B5-9A3E-F8FE4FE1B6D2}" destId="{E0E057DC-379A-45A3-94A1-C9C4FE2001C9}" srcOrd="1" destOrd="0" presId="urn:microsoft.com/office/officeart/2005/8/layout/hierarchy1"/>
    <dgm:cxn modelId="{8D45B30A-CDA5-42CF-B274-D795588AA843}" type="presParOf" srcId="{60D84B6F-F674-4125-AD47-874C5728AF29}" destId="{E3AACFC6-4FF3-4597-AFBF-48C4A106A235}" srcOrd="1" destOrd="0" presId="urn:microsoft.com/office/officeart/2005/8/layout/hierarchy1"/>
    <dgm:cxn modelId="{CCC43BDF-F172-4C55-8C27-47FB8CB0BFE8}" type="presParOf" srcId="{F92681D5-24CA-4E02-AA99-AA7449B5AF59}" destId="{0FF2EF07-B32D-4091-AAF1-7819FF07E917}" srcOrd="1" destOrd="0" presId="urn:microsoft.com/office/officeart/2005/8/layout/hierarchy1"/>
    <dgm:cxn modelId="{DA9D9692-941E-44E6-B074-935A2666B7A5}" type="presParOf" srcId="{0FF2EF07-B32D-4091-AAF1-7819FF07E917}" destId="{B32B2EBA-D0B6-4EC1-9132-51432D72AE0A}" srcOrd="0" destOrd="0" presId="urn:microsoft.com/office/officeart/2005/8/layout/hierarchy1"/>
    <dgm:cxn modelId="{23AC284C-EB88-4B16-A0EB-98BA07E128DD}" type="presParOf" srcId="{B32B2EBA-D0B6-4EC1-9132-51432D72AE0A}" destId="{528555BD-3F54-4FEA-AB5C-A06BD8DD5CC9}" srcOrd="0" destOrd="0" presId="urn:microsoft.com/office/officeart/2005/8/layout/hierarchy1"/>
    <dgm:cxn modelId="{F9868C6E-F155-48DB-8CAF-DE6D6A73D0F9}" type="presParOf" srcId="{B32B2EBA-D0B6-4EC1-9132-51432D72AE0A}" destId="{C1971F45-F9B6-4CFD-B339-1F01C784B7C3}" srcOrd="1" destOrd="0" presId="urn:microsoft.com/office/officeart/2005/8/layout/hierarchy1"/>
    <dgm:cxn modelId="{050A5874-04BD-4B3C-9941-D92FA2305565}" type="presParOf" srcId="{0FF2EF07-B32D-4091-AAF1-7819FF07E917}" destId="{68ED2CB1-C6C2-4CF4-B7CD-B2EFCB06F58F}" srcOrd="1" destOrd="0" presId="urn:microsoft.com/office/officeart/2005/8/layout/hierarchy1"/>
    <dgm:cxn modelId="{F8FE6EB6-5C71-4A5A-A6B0-D982922D57A4}" type="presParOf" srcId="{F92681D5-24CA-4E02-AA99-AA7449B5AF59}" destId="{F050A10F-6AF3-45BE-A1B2-6C2EFF4BDF78}" srcOrd="2" destOrd="0" presId="urn:microsoft.com/office/officeart/2005/8/layout/hierarchy1"/>
    <dgm:cxn modelId="{5325AC24-01B2-4025-BE33-1509AD38BF49}" type="presParOf" srcId="{F050A10F-6AF3-45BE-A1B2-6C2EFF4BDF78}" destId="{81302698-5FCE-4E55-B475-45A68A336663}" srcOrd="0" destOrd="0" presId="urn:microsoft.com/office/officeart/2005/8/layout/hierarchy1"/>
    <dgm:cxn modelId="{A6F33688-F73E-4FF0-9FF2-30BD9385D95E}" type="presParOf" srcId="{81302698-5FCE-4E55-B475-45A68A336663}" destId="{93CA875D-3418-458C-BF2B-7EA807BAC4FC}" srcOrd="0" destOrd="0" presId="urn:microsoft.com/office/officeart/2005/8/layout/hierarchy1"/>
    <dgm:cxn modelId="{02616E85-9961-461D-B9B1-CA25ED64D438}" type="presParOf" srcId="{81302698-5FCE-4E55-B475-45A68A336663}" destId="{FECA63BF-1FC4-46E7-9D88-7E98CDC0E265}" srcOrd="1" destOrd="0" presId="urn:microsoft.com/office/officeart/2005/8/layout/hierarchy1"/>
    <dgm:cxn modelId="{35ECAE05-26D7-42F7-B28C-7D9E576FFF36}" type="presParOf" srcId="{F050A10F-6AF3-45BE-A1B2-6C2EFF4BDF78}" destId="{C0F31AAF-E008-4E6C-90E8-5A0FA24C77DD}" srcOrd="1" destOrd="0" presId="urn:microsoft.com/office/officeart/2005/8/layout/hierarchy1"/>
    <dgm:cxn modelId="{A6C2EC6E-08C2-4917-87EA-D22F3E5AAF4D}" type="presParOf" srcId="{F92681D5-24CA-4E02-AA99-AA7449B5AF59}" destId="{DB904426-9A72-4596-BF73-3444479E4E86}" srcOrd="3" destOrd="0" presId="urn:microsoft.com/office/officeart/2005/8/layout/hierarchy1"/>
    <dgm:cxn modelId="{CB735F9B-7E51-4E13-AAE8-5DAE765BB766}" type="presParOf" srcId="{DB904426-9A72-4596-BF73-3444479E4E86}" destId="{D3BFEA4F-BA2A-47AA-9249-CB2B96D9A7EB}" srcOrd="0" destOrd="0" presId="urn:microsoft.com/office/officeart/2005/8/layout/hierarchy1"/>
    <dgm:cxn modelId="{5A3BD6E9-D18A-4A2A-AB3E-0DF95E232BF7}" type="presParOf" srcId="{D3BFEA4F-BA2A-47AA-9249-CB2B96D9A7EB}" destId="{DFE883C7-9344-4C2F-A451-F92B5052C138}" srcOrd="0" destOrd="0" presId="urn:microsoft.com/office/officeart/2005/8/layout/hierarchy1"/>
    <dgm:cxn modelId="{AD1CA99D-FFC9-4EFB-A9FF-12EF461079E8}" type="presParOf" srcId="{D3BFEA4F-BA2A-47AA-9249-CB2B96D9A7EB}" destId="{E1F8C124-B717-4245-9533-59E60B557B42}" srcOrd="1" destOrd="0" presId="urn:microsoft.com/office/officeart/2005/8/layout/hierarchy1"/>
    <dgm:cxn modelId="{4A04753B-A335-4E45-A2EA-6679ED37078E}" type="presParOf" srcId="{DB904426-9A72-4596-BF73-3444479E4E86}" destId="{F0E7E6D4-5216-47C1-AEA7-6CCF6CD7AE8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26FE37-79C3-48ED-90AF-F4540059295F}"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5F4D8DBC-143A-43F9-A106-0EB627AF23F7}">
      <dgm:prSet/>
      <dgm:spPr/>
      <dgm:t>
        <a:bodyPr/>
        <a:lstStyle/>
        <a:p>
          <a:r>
            <a:rPr lang="en-US" dirty="0"/>
            <a:t>Load the dataset and required dependencies.  </a:t>
          </a:r>
        </a:p>
      </dgm:t>
    </dgm:pt>
    <dgm:pt modelId="{1A730E1C-B8ED-4065-8323-F495705BE3B3}" type="parTrans" cxnId="{BAFCA379-FA79-42E6-A4F7-FD9C9891770A}">
      <dgm:prSet/>
      <dgm:spPr/>
      <dgm:t>
        <a:bodyPr/>
        <a:lstStyle/>
        <a:p>
          <a:endParaRPr lang="en-US"/>
        </a:p>
      </dgm:t>
    </dgm:pt>
    <dgm:pt modelId="{EE536714-F8F7-4BA1-8125-BC35ADA67D2D}" type="sibTrans" cxnId="{BAFCA379-FA79-42E6-A4F7-FD9C9891770A}">
      <dgm:prSet phldrT="1" phldr="0"/>
      <dgm:spPr/>
      <dgm:t>
        <a:bodyPr/>
        <a:lstStyle/>
        <a:p>
          <a:r>
            <a:rPr lang="en-US"/>
            <a:t>1</a:t>
          </a:r>
        </a:p>
      </dgm:t>
    </dgm:pt>
    <dgm:pt modelId="{E82225AA-B677-4F71-B8D7-37A71FBBE66E}">
      <dgm:prSet/>
      <dgm:spPr/>
      <dgm:t>
        <a:bodyPr/>
        <a:lstStyle/>
        <a:p>
          <a:r>
            <a:rPr lang="en-US" dirty="0"/>
            <a:t>Preprocess using the </a:t>
          </a:r>
          <a:r>
            <a:rPr lang="en-US" b="1" dirty="0"/>
            <a:t>TruthSeeker2023 dataset</a:t>
          </a:r>
          <a:r>
            <a:rPr lang="en-US" dirty="0"/>
            <a:t> (tweet text + user/engagement metadata) and finally convert it to TF-IDF features. </a:t>
          </a:r>
        </a:p>
      </dgm:t>
    </dgm:pt>
    <dgm:pt modelId="{C27E4346-6D54-409C-9928-F955C4CCA22B}" type="parTrans" cxnId="{13DE75D7-F9B8-4009-A944-54CB3538E053}">
      <dgm:prSet/>
      <dgm:spPr/>
      <dgm:t>
        <a:bodyPr/>
        <a:lstStyle/>
        <a:p>
          <a:endParaRPr lang="en-US"/>
        </a:p>
      </dgm:t>
    </dgm:pt>
    <dgm:pt modelId="{0CBE5CD8-9C10-4565-BE14-A8808142079A}" type="sibTrans" cxnId="{13DE75D7-F9B8-4009-A944-54CB3538E053}">
      <dgm:prSet phldrT="2" phldr="0"/>
      <dgm:spPr/>
      <dgm:t>
        <a:bodyPr/>
        <a:lstStyle/>
        <a:p>
          <a:r>
            <a:rPr lang="en-US"/>
            <a:t>2</a:t>
          </a:r>
        </a:p>
      </dgm:t>
    </dgm:pt>
    <dgm:pt modelId="{9427B079-21F1-4CFC-AE23-100BBC640CD6}">
      <dgm:prSet/>
      <dgm:spPr/>
      <dgm:t>
        <a:bodyPr/>
        <a:lstStyle/>
        <a:p>
          <a:r>
            <a:rPr lang="en-US" b="1" dirty="0"/>
            <a:t>Establish strong supervised learning baselines</a:t>
          </a:r>
          <a:r>
            <a:rPr lang="en-US" dirty="0"/>
            <a:t> by training multiple fully-labeled classifiers on TF-IDF + numeric features.</a:t>
          </a:r>
        </a:p>
      </dgm:t>
    </dgm:pt>
    <dgm:pt modelId="{C19F1C35-16C2-41FC-9B2A-3A3E0ED4B23B}" type="parTrans" cxnId="{BB00DE2A-206E-4025-A99D-30DFCF47686C}">
      <dgm:prSet/>
      <dgm:spPr/>
      <dgm:t>
        <a:bodyPr/>
        <a:lstStyle/>
        <a:p>
          <a:endParaRPr lang="en-US"/>
        </a:p>
      </dgm:t>
    </dgm:pt>
    <dgm:pt modelId="{167F97A9-00C8-468C-BFD9-95E183C87156}" type="sibTrans" cxnId="{BB00DE2A-206E-4025-A99D-30DFCF47686C}">
      <dgm:prSet phldrT="3" phldr="0"/>
      <dgm:spPr/>
      <dgm:t>
        <a:bodyPr/>
        <a:lstStyle/>
        <a:p>
          <a:r>
            <a:rPr lang="en-US"/>
            <a:t>3</a:t>
          </a:r>
        </a:p>
      </dgm:t>
    </dgm:pt>
    <dgm:pt modelId="{3A36D934-6511-4305-B328-0393853A870A}">
      <dgm:prSet/>
      <dgm:spPr/>
      <dgm:t>
        <a:bodyPr/>
        <a:lstStyle/>
        <a:p>
          <a:r>
            <a:rPr lang="en-US" b="1"/>
            <a:t>Apply and evaluate multiple Positive–Unlabeled (PU) learning methods</a:t>
          </a:r>
          <a:r>
            <a:rPr lang="en-US"/>
            <a:t> to model realistic label-scarcity settings.</a:t>
          </a:r>
        </a:p>
      </dgm:t>
    </dgm:pt>
    <dgm:pt modelId="{808251B4-E7E7-4BCB-901D-89DF8AA67420}" type="parTrans" cxnId="{A552EA42-B6BC-4730-8CD7-C250663B3939}">
      <dgm:prSet/>
      <dgm:spPr/>
      <dgm:t>
        <a:bodyPr/>
        <a:lstStyle/>
        <a:p>
          <a:endParaRPr lang="en-US"/>
        </a:p>
      </dgm:t>
    </dgm:pt>
    <dgm:pt modelId="{EC7DBA02-2750-4EF2-98A7-A76793CF5A3A}" type="sibTrans" cxnId="{A552EA42-B6BC-4730-8CD7-C250663B3939}">
      <dgm:prSet phldrT="4" phldr="0"/>
      <dgm:spPr/>
      <dgm:t>
        <a:bodyPr/>
        <a:lstStyle/>
        <a:p>
          <a:r>
            <a:rPr lang="en-US"/>
            <a:t>4</a:t>
          </a:r>
        </a:p>
      </dgm:t>
    </dgm:pt>
    <dgm:pt modelId="{493A797F-75C7-4CE7-A751-4E3BEDAB8AA3}">
      <dgm:prSet/>
      <dgm:spPr/>
      <dgm:t>
        <a:bodyPr/>
        <a:lstStyle/>
        <a:p>
          <a:r>
            <a:rPr lang="en-US" b="1"/>
            <a:t>Compare supervised vs PU performance</a:t>
          </a:r>
          <a:r>
            <a:rPr lang="en-US"/>
            <a:t> using metrics (F1, Precision, Recall, ROC-AUC, PR-AUC, MCC) and result visualizations.</a:t>
          </a:r>
        </a:p>
      </dgm:t>
    </dgm:pt>
    <dgm:pt modelId="{C07EED9F-569D-4B73-927B-F35EC7F5A9D9}" type="parTrans" cxnId="{F3A428A4-CEE8-41E6-9EFB-DE726F17E6CF}">
      <dgm:prSet/>
      <dgm:spPr/>
      <dgm:t>
        <a:bodyPr/>
        <a:lstStyle/>
        <a:p>
          <a:endParaRPr lang="en-US"/>
        </a:p>
      </dgm:t>
    </dgm:pt>
    <dgm:pt modelId="{12AB1DF1-3188-4B4C-B744-43BA73698DDD}" type="sibTrans" cxnId="{F3A428A4-CEE8-41E6-9EFB-DE726F17E6CF}">
      <dgm:prSet phldrT="5" phldr="0"/>
      <dgm:spPr/>
      <dgm:t>
        <a:bodyPr/>
        <a:lstStyle/>
        <a:p>
          <a:r>
            <a:rPr lang="en-US"/>
            <a:t>5</a:t>
          </a:r>
        </a:p>
      </dgm:t>
    </dgm:pt>
    <dgm:pt modelId="{74EEE858-E336-4953-8775-3E3B6F00800D}" type="pres">
      <dgm:prSet presAssocID="{1C26FE37-79C3-48ED-90AF-F4540059295F}" presName="linearFlow" presStyleCnt="0">
        <dgm:presLayoutVars>
          <dgm:dir/>
          <dgm:animLvl val="lvl"/>
          <dgm:resizeHandles val="exact"/>
        </dgm:presLayoutVars>
      </dgm:prSet>
      <dgm:spPr/>
    </dgm:pt>
    <dgm:pt modelId="{9263575A-C2C7-46A1-859A-3ED12E56D77B}" type="pres">
      <dgm:prSet presAssocID="{5F4D8DBC-143A-43F9-A106-0EB627AF23F7}" presName="compositeNode" presStyleCnt="0"/>
      <dgm:spPr/>
    </dgm:pt>
    <dgm:pt modelId="{27F0B780-93EB-4E34-B678-D9477AB9D38B}" type="pres">
      <dgm:prSet presAssocID="{5F4D8DBC-143A-43F9-A106-0EB627AF23F7}" presName="parTx" presStyleLbl="node1" presStyleIdx="0" presStyleCnt="0">
        <dgm:presLayoutVars>
          <dgm:chMax val="0"/>
          <dgm:chPref val="0"/>
          <dgm:bulletEnabled val="1"/>
        </dgm:presLayoutVars>
      </dgm:prSet>
      <dgm:spPr/>
    </dgm:pt>
    <dgm:pt modelId="{FD4BD54F-C7F2-4220-BEA6-95952B26BA4B}" type="pres">
      <dgm:prSet presAssocID="{5F4D8DBC-143A-43F9-A106-0EB627AF23F7}" presName="parSh" presStyleCnt="0"/>
      <dgm:spPr/>
    </dgm:pt>
    <dgm:pt modelId="{DA4CCAD5-99C6-462A-BB33-11BF083B9D7A}" type="pres">
      <dgm:prSet presAssocID="{5F4D8DBC-143A-43F9-A106-0EB627AF23F7}" presName="lineNode" presStyleLbl="alignAccFollowNode1" presStyleIdx="0" presStyleCnt="15"/>
      <dgm:spPr/>
    </dgm:pt>
    <dgm:pt modelId="{8ED808FB-AF72-41BC-B09E-049CA126CF1B}" type="pres">
      <dgm:prSet presAssocID="{5F4D8DBC-143A-43F9-A106-0EB627AF23F7}" presName="lineArrowNode" presStyleLbl="alignAccFollowNode1" presStyleIdx="1" presStyleCnt="15"/>
      <dgm:spPr/>
    </dgm:pt>
    <dgm:pt modelId="{2DC0A0D3-9B41-477F-9D8E-D2DDB288CB79}" type="pres">
      <dgm:prSet presAssocID="{EE536714-F8F7-4BA1-8125-BC35ADA67D2D}" presName="sibTransNodeCircle" presStyleLbl="alignNode1" presStyleIdx="0" presStyleCnt="5">
        <dgm:presLayoutVars>
          <dgm:chMax val="0"/>
          <dgm:bulletEnabled/>
        </dgm:presLayoutVars>
      </dgm:prSet>
      <dgm:spPr/>
    </dgm:pt>
    <dgm:pt modelId="{FE124F72-D99E-4DC1-A4BC-06D92EE5DD72}" type="pres">
      <dgm:prSet presAssocID="{EE536714-F8F7-4BA1-8125-BC35ADA67D2D}" presName="spacerBetweenCircleAndCallout" presStyleCnt="0">
        <dgm:presLayoutVars/>
      </dgm:prSet>
      <dgm:spPr/>
    </dgm:pt>
    <dgm:pt modelId="{F25A3B04-5075-4BE4-8CFD-F226A851D71D}" type="pres">
      <dgm:prSet presAssocID="{5F4D8DBC-143A-43F9-A106-0EB627AF23F7}" presName="nodeText" presStyleLbl="alignAccFollowNode1" presStyleIdx="2" presStyleCnt="15">
        <dgm:presLayoutVars>
          <dgm:bulletEnabled val="1"/>
        </dgm:presLayoutVars>
      </dgm:prSet>
      <dgm:spPr/>
    </dgm:pt>
    <dgm:pt modelId="{634BA95C-E13F-4233-898C-3F02AAFAEF7C}" type="pres">
      <dgm:prSet presAssocID="{EE536714-F8F7-4BA1-8125-BC35ADA67D2D}" presName="sibTransComposite" presStyleCnt="0"/>
      <dgm:spPr/>
    </dgm:pt>
    <dgm:pt modelId="{C4ED00B3-6EEB-4523-B50A-BAA4D6DA0655}" type="pres">
      <dgm:prSet presAssocID="{E82225AA-B677-4F71-B8D7-37A71FBBE66E}" presName="compositeNode" presStyleCnt="0"/>
      <dgm:spPr/>
    </dgm:pt>
    <dgm:pt modelId="{96A719F3-391C-4999-A06F-C2D1E5F022EF}" type="pres">
      <dgm:prSet presAssocID="{E82225AA-B677-4F71-B8D7-37A71FBBE66E}" presName="parTx" presStyleLbl="node1" presStyleIdx="0" presStyleCnt="0">
        <dgm:presLayoutVars>
          <dgm:chMax val="0"/>
          <dgm:chPref val="0"/>
          <dgm:bulletEnabled val="1"/>
        </dgm:presLayoutVars>
      </dgm:prSet>
      <dgm:spPr/>
    </dgm:pt>
    <dgm:pt modelId="{B2F88225-141B-4B01-AC71-96455EEE2FE3}" type="pres">
      <dgm:prSet presAssocID="{E82225AA-B677-4F71-B8D7-37A71FBBE66E}" presName="parSh" presStyleCnt="0"/>
      <dgm:spPr/>
    </dgm:pt>
    <dgm:pt modelId="{76A73735-5A22-4E2E-9C3F-EE5E005D1F41}" type="pres">
      <dgm:prSet presAssocID="{E82225AA-B677-4F71-B8D7-37A71FBBE66E}" presName="lineNode" presStyleLbl="alignAccFollowNode1" presStyleIdx="3" presStyleCnt="15"/>
      <dgm:spPr/>
    </dgm:pt>
    <dgm:pt modelId="{794595D3-CDAA-42AF-A02E-18A3E29FD98B}" type="pres">
      <dgm:prSet presAssocID="{E82225AA-B677-4F71-B8D7-37A71FBBE66E}" presName="lineArrowNode" presStyleLbl="alignAccFollowNode1" presStyleIdx="4" presStyleCnt="15"/>
      <dgm:spPr/>
    </dgm:pt>
    <dgm:pt modelId="{8E436F6A-84FB-4E55-A4B5-8F2422297884}" type="pres">
      <dgm:prSet presAssocID="{0CBE5CD8-9C10-4565-BE14-A8808142079A}" presName="sibTransNodeCircle" presStyleLbl="alignNode1" presStyleIdx="1" presStyleCnt="5">
        <dgm:presLayoutVars>
          <dgm:chMax val="0"/>
          <dgm:bulletEnabled/>
        </dgm:presLayoutVars>
      </dgm:prSet>
      <dgm:spPr/>
    </dgm:pt>
    <dgm:pt modelId="{80F83B63-CEC6-4044-8C8D-E41956AC6E5D}" type="pres">
      <dgm:prSet presAssocID="{0CBE5CD8-9C10-4565-BE14-A8808142079A}" presName="spacerBetweenCircleAndCallout" presStyleCnt="0">
        <dgm:presLayoutVars/>
      </dgm:prSet>
      <dgm:spPr/>
    </dgm:pt>
    <dgm:pt modelId="{4E6DED0F-51A2-4746-90EC-E07699655EDA}" type="pres">
      <dgm:prSet presAssocID="{E82225AA-B677-4F71-B8D7-37A71FBBE66E}" presName="nodeText" presStyleLbl="alignAccFollowNode1" presStyleIdx="5" presStyleCnt="15">
        <dgm:presLayoutVars>
          <dgm:bulletEnabled val="1"/>
        </dgm:presLayoutVars>
      </dgm:prSet>
      <dgm:spPr/>
    </dgm:pt>
    <dgm:pt modelId="{1756362C-57DA-4F27-9DF6-5532F8A2D056}" type="pres">
      <dgm:prSet presAssocID="{0CBE5CD8-9C10-4565-BE14-A8808142079A}" presName="sibTransComposite" presStyleCnt="0"/>
      <dgm:spPr/>
    </dgm:pt>
    <dgm:pt modelId="{26223D5E-7C90-4B76-904F-FB445DF37A3C}" type="pres">
      <dgm:prSet presAssocID="{9427B079-21F1-4CFC-AE23-100BBC640CD6}" presName="compositeNode" presStyleCnt="0"/>
      <dgm:spPr/>
    </dgm:pt>
    <dgm:pt modelId="{77FC410B-B531-41F2-83E6-85A701883BB1}" type="pres">
      <dgm:prSet presAssocID="{9427B079-21F1-4CFC-AE23-100BBC640CD6}" presName="parTx" presStyleLbl="node1" presStyleIdx="0" presStyleCnt="0">
        <dgm:presLayoutVars>
          <dgm:chMax val="0"/>
          <dgm:chPref val="0"/>
          <dgm:bulletEnabled val="1"/>
        </dgm:presLayoutVars>
      </dgm:prSet>
      <dgm:spPr/>
    </dgm:pt>
    <dgm:pt modelId="{59F29274-1202-46FB-8A32-601F33E1661F}" type="pres">
      <dgm:prSet presAssocID="{9427B079-21F1-4CFC-AE23-100BBC640CD6}" presName="parSh" presStyleCnt="0"/>
      <dgm:spPr/>
    </dgm:pt>
    <dgm:pt modelId="{4FDD8868-8B46-4DB8-82BD-42901F78907A}" type="pres">
      <dgm:prSet presAssocID="{9427B079-21F1-4CFC-AE23-100BBC640CD6}" presName="lineNode" presStyleLbl="alignAccFollowNode1" presStyleIdx="6" presStyleCnt="15"/>
      <dgm:spPr/>
    </dgm:pt>
    <dgm:pt modelId="{CCF50A9D-DD3F-4417-BDC4-7C7D1886EA5A}" type="pres">
      <dgm:prSet presAssocID="{9427B079-21F1-4CFC-AE23-100BBC640CD6}" presName="lineArrowNode" presStyleLbl="alignAccFollowNode1" presStyleIdx="7" presStyleCnt="15"/>
      <dgm:spPr/>
    </dgm:pt>
    <dgm:pt modelId="{BCF4280F-B48C-4929-A645-98592C45B853}" type="pres">
      <dgm:prSet presAssocID="{167F97A9-00C8-468C-BFD9-95E183C87156}" presName="sibTransNodeCircle" presStyleLbl="alignNode1" presStyleIdx="2" presStyleCnt="5">
        <dgm:presLayoutVars>
          <dgm:chMax val="0"/>
          <dgm:bulletEnabled/>
        </dgm:presLayoutVars>
      </dgm:prSet>
      <dgm:spPr/>
    </dgm:pt>
    <dgm:pt modelId="{FA884B40-3344-46D2-9C5B-5BEFAE925494}" type="pres">
      <dgm:prSet presAssocID="{167F97A9-00C8-468C-BFD9-95E183C87156}" presName="spacerBetweenCircleAndCallout" presStyleCnt="0">
        <dgm:presLayoutVars/>
      </dgm:prSet>
      <dgm:spPr/>
    </dgm:pt>
    <dgm:pt modelId="{43957BD8-E690-49F4-98E1-16D88D6CB4CE}" type="pres">
      <dgm:prSet presAssocID="{9427B079-21F1-4CFC-AE23-100BBC640CD6}" presName="nodeText" presStyleLbl="alignAccFollowNode1" presStyleIdx="8" presStyleCnt="15">
        <dgm:presLayoutVars>
          <dgm:bulletEnabled val="1"/>
        </dgm:presLayoutVars>
      </dgm:prSet>
      <dgm:spPr/>
    </dgm:pt>
    <dgm:pt modelId="{58D33D56-910C-43FA-BEBA-FF2DB6EE3304}" type="pres">
      <dgm:prSet presAssocID="{167F97A9-00C8-468C-BFD9-95E183C87156}" presName="sibTransComposite" presStyleCnt="0"/>
      <dgm:spPr/>
    </dgm:pt>
    <dgm:pt modelId="{D0BE5ED3-ED00-4DF9-9A67-EB06B4D1F9CE}" type="pres">
      <dgm:prSet presAssocID="{3A36D934-6511-4305-B328-0393853A870A}" presName="compositeNode" presStyleCnt="0"/>
      <dgm:spPr/>
    </dgm:pt>
    <dgm:pt modelId="{4FD2AFFE-694D-4213-87B1-07F77240C1BB}" type="pres">
      <dgm:prSet presAssocID="{3A36D934-6511-4305-B328-0393853A870A}" presName="parTx" presStyleLbl="node1" presStyleIdx="0" presStyleCnt="0">
        <dgm:presLayoutVars>
          <dgm:chMax val="0"/>
          <dgm:chPref val="0"/>
          <dgm:bulletEnabled val="1"/>
        </dgm:presLayoutVars>
      </dgm:prSet>
      <dgm:spPr/>
    </dgm:pt>
    <dgm:pt modelId="{DB2CA45D-E97B-4462-9CC4-BC2BDD2EF020}" type="pres">
      <dgm:prSet presAssocID="{3A36D934-6511-4305-B328-0393853A870A}" presName="parSh" presStyleCnt="0"/>
      <dgm:spPr/>
    </dgm:pt>
    <dgm:pt modelId="{7E667DBE-F3EF-46A2-8E94-CDB2B0848BE5}" type="pres">
      <dgm:prSet presAssocID="{3A36D934-6511-4305-B328-0393853A870A}" presName="lineNode" presStyleLbl="alignAccFollowNode1" presStyleIdx="9" presStyleCnt="15"/>
      <dgm:spPr/>
    </dgm:pt>
    <dgm:pt modelId="{34840181-C966-4051-ACC5-4963C676A96F}" type="pres">
      <dgm:prSet presAssocID="{3A36D934-6511-4305-B328-0393853A870A}" presName="lineArrowNode" presStyleLbl="alignAccFollowNode1" presStyleIdx="10" presStyleCnt="15"/>
      <dgm:spPr/>
    </dgm:pt>
    <dgm:pt modelId="{13E07469-5297-44CA-9E23-3D49D057A099}" type="pres">
      <dgm:prSet presAssocID="{EC7DBA02-2750-4EF2-98A7-A76793CF5A3A}" presName="sibTransNodeCircle" presStyleLbl="alignNode1" presStyleIdx="3" presStyleCnt="5">
        <dgm:presLayoutVars>
          <dgm:chMax val="0"/>
          <dgm:bulletEnabled/>
        </dgm:presLayoutVars>
      </dgm:prSet>
      <dgm:spPr/>
    </dgm:pt>
    <dgm:pt modelId="{79E30000-49AD-49FF-A5BC-F987DAC203F3}" type="pres">
      <dgm:prSet presAssocID="{EC7DBA02-2750-4EF2-98A7-A76793CF5A3A}" presName="spacerBetweenCircleAndCallout" presStyleCnt="0">
        <dgm:presLayoutVars/>
      </dgm:prSet>
      <dgm:spPr/>
    </dgm:pt>
    <dgm:pt modelId="{CBF7E41A-7271-4F4B-8223-534F7CED2190}" type="pres">
      <dgm:prSet presAssocID="{3A36D934-6511-4305-B328-0393853A870A}" presName="nodeText" presStyleLbl="alignAccFollowNode1" presStyleIdx="11" presStyleCnt="15">
        <dgm:presLayoutVars>
          <dgm:bulletEnabled val="1"/>
        </dgm:presLayoutVars>
      </dgm:prSet>
      <dgm:spPr/>
    </dgm:pt>
    <dgm:pt modelId="{4AFE3781-73E0-41B1-A516-BC780FA8D6C4}" type="pres">
      <dgm:prSet presAssocID="{EC7DBA02-2750-4EF2-98A7-A76793CF5A3A}" presName="sibTransComposite" presStyleCnt="0"/>
      <dgm:spPr/>
    </dgm:pt>
    <dgm:pt modelId="{200F2AE2-6819-49E2-ABF1-80E360612401}" type="pres">
      <dgm:prSet presAssocID="{493A797F-75C7-4CE7-A751-4E3BEDAB8AA3}" presName="compositeNode" presStyleCnt="0"/>
      <dgm:spPr/>
    </dgm:pt>
    <dgm:pt modelId="{D62C391A-C63B-4CC9-9243-AD6EF17B16A6}" type="pres">
      <dgm:prSet presAssocID="{493A797F-75C7-4CE7-A751-4E3BEDAB8AA3}" presName="parTx" presStyleLbl="node1" presStyleIdx="0" presStyleCnt="0">
        <dgm:presLayoutVars>
          <dgm:chMax val="0"/>
          <dgm:chPref val="0"/>
          <dgm:bulletEnabled val="1"/>
        </dgm:presLayoutVars>
      </dgm:prSet>
      <dgm:spPr/>
    </dgm:pt>
    <dgm:pt modelId="{8C5864C3-CD20-4B4E-AD3B-37B59AA86B04}" type="pres">
      <dgm:prSet presAssocID="{493A797F-75C7-4CE7-A751-4E3BEDAB8AA3}" presName="parSh" presStyleCnt="0"/>
      <dgm:spPr/>
    </dgm:pt>
    <dgm:pt modelId="{5DE13625-E18F-4D1B-87FC-BBA9FA8DDDBB}" type="pres">
      <dgm:prSet presAssocID="{493A797F-75C7-4CE7-A751-4E3BEDAB8AA3}" presName="lineNode" presStyleLbl="alignAccFollowNode1" presStyleIdx="12" presStyleCnt="15"/>
      <dgm:spPr/>
    </dgm:pt>
    <dgm:pt modelId="{B4206B88-1AE0-45D2-9193-59CCC626F906}" type="pres">
      <dgm:prSet presAssocID="{493A797F-75C7-4CE7-A751-4E3BEDAB8AA3}" presName="lineArrowNode" presStyleLbl="alignAccFollowNode1" presStyleIdx="13" presStyleCnt="15"/>
      <dgm:spPr/>
    </dgm:pt>
    <dgm:pt modelId="{4F2439F0-CE16-4DA2-BF3D-DB5968E5C4F8}" type="pres">
      <dgm:prSet presAssocID="{12AB1DF1-3188-4B4C-B744-43BA73698DDD}" presName="sibTransNodeCircle" presStyleLbl="alignNode1" presStyleIdx="4" presStyleCnt="5">
        <dgm:presLayoutVars>
          <dgm:chMax val="0"/>
          <dgm:bulletEnabled/>
        </dgm:presLayoutVars>
      </dgm:prSet>
      <dgm:spPr/>
    </dgm:pt>
    <dgm:pt modelId="{E180CFA9-0B35-4EBE-BB61-A1388C8D7812}" type="pres">
      <dgm:prSet presAssocID="{12AB1DF1-3188-4B4C-B744-43BA73698DDD}" presName="spacerBetweenCircleAndCallout" presStyleCnt="0">
        <dgm:presLayoutVars/>
      </dgm:prSet>
      <dgm:spPr/>
    </dgm:pt>
    <dgm:pt modelId="{BE984162-3663-4FAB-8F84-4A6B296CD9B8}" type="pres">
      <dgm:prSet presAssocID="{493A797F-75C7-4CE7-A751-4E3BEDAB8AA3}" presName="nodeText" presStyleLbl="alignAccFollowNode1" presStyleIdx="14" presStyleCnt="15">
        <dgm:presLayoutVars>
          <dgm:bulletEnabled val="1"/>
        </dgm:presLayoutVars>
      </dgm:prSet>
      <dgm:spPr/>
    </dgm:pt>
  </dgm:ptLst>
  <dgm:cxnLst>
    <dgm:cxn modelId="{C82BAA09-AD3B-4CFA-B769-04BEB85553D7}" type="presOf" srcId="{12AB1DF1-3188-4B4C-B744-43BA73698DDD}" destId="{4F2439F0-CE16-4DA2-BF3D-DB5968E5C4F8}" srcOrd="0" destOrd="0" presId="urn:microsoft.com/office/officeart/2016/7/layout/LinearArrowProcessNumbered"/>
    <dgm:cxn modelId="{BB00DE2A-206E-4025-A99D-30DFCF47686C}" srcId="{1C26FE37-79C3-48ED-90AF-F4540059295F}" destId="{9427B079-21F1-4CFC-AE23-100BBC640CD6}" srcOrd="2" destOrd="0" parTransId="{C19F1C35-16C2-41FC-9B2A-3A3E0ED4B23B}" sibTransId="{167F97A9-00C8-468C-BFD9-95E183C87156}"/>
    <dgm:cxn modelId="{48DA7D2C-9580-49AE-8B63-4219776C80E1}" type="presOf" srcId="{E82225AA-B677-4F71-B8D7-37A71FBBE66E}" destId="{4E6DED0F-51A2-4746-90EC-E07699655EDA}" srcOrd="0" destOrd="0" presId="urn:microsoft.com/office/officeart/2016/7/layout/LinearArrowProcessNumbered"/>
    <dgm:cxn modelId="{C597FD38-FC31-4CD8-8137-2D705EB4D668}" type="presOf" srcId="{1C26FE37-79C3-48ED-90AF-F4540059295F}" destId="{74EEE858-E336-4953-8775-3E3B6F00800D}" srcOrd="0" destOrd="0" presId="urn:microsoft.com/office/officeart/2016/7/layout/LinearArrowProcessNumbered"/>
    <dgm:cxn modelId="{A552EA42-B6BC-4730-8CD7-C250663B3939}" srcId="{1C26FE37-79C3-48ED-90AF-F4540059295F}" destId="{3A36D934-6511-4305-B328-0393853A870A}" srcOrd="3" destOrd="0" parTransId="{808251B4-E7E7-4BCB-901D-89DF8AA67420}" sibTransId="{EC7DBA02-2750-4EF2-98A7-A76793CF5A3A}"/>
    <dgm:cxn modelId="{B4600463-F9DC-43A8-8810-C485DB5CB5E9}" type="presOf" srcId="{0CBE5CD8-9C10-4565-BE14-A8808142079A}" destId="{8E436F6A-84FB-4E55-A4B5-8F2422297884}" srcOrd="0" destOrd="0" presId="urn:microsoft.com/office/officeart/2016/7/layout/LinearArrowProcessNumbered"/>
    <dgm:cxn modelId="{C4C67465-93CF-44C9-AA34-BB3E92D0B3B6}" type="presOf" srcId="{493A797F-75C7-4CE7-A751-4E3BEDAB8AA3}" destId="{BE984162-3663-4FAB-8F84-4A6B296CD9B8}" srcOrd="0" destOrd="0" presId="urn:microsoft.com/office/officeart/2016/7/layout/LinearArrowProcessNumbered"/>
    <dgm:cxn modelId="{5CB73373-F130-4A77-B86D-C8722B1B0251}" type="presOf" srcId="{3A36D934-6511-4305-B328-0393853A870A}" destId="{CBF7E41A-7271-4F4B-8223-534F7CED2190}" srcOrd="0" destOrd="0" presId="urn:microsoft.com/office/officeart/2016/7/layout/LinearArrowProcessNumbered"/>
    <dgm:cxn modelId="{79462B76-1005-424B-AAF2-A090E42F1892}" type="presOf" srcId="{9427B079-21F1-4CFC-AE23-100BBC640CD6}" destId="{43957BD8-E690-49F4-98E1-16D88D6CB4CE}" srcOrd="0" destOrd="0" presId="urn:microsoft.com/office/officeart/2016/7/layout/LinearArrowProcessNumbered"/>
    <dgm:cxn modelId="{BAFCA379-FA79-42E6-A4F7-FD9C9891770A}" srcId="{1C26FE37-79C3-48ED-90AF-F4540059295F}" destId="{5F4D8DBC-143A-43F9-A106-0EB627AF23F7}" srcOrd="0" destOrd="0" parTransId="{1A730E1C-B8ED-4065-8323-F495705BE3B3}" sibTransId="{EE536714-F8F7-4BA1-8125-BC35ADA67D2D}"/>
    <dgm:cxn modelId="{42DB659E-4528-4451-AF14-14A5790CE6D2}" type="presOf" srcId="{5F4D8DBC-143A-43F9-A106-0EB627AF23F7}" destId="{F25A3B04-5075-4BE4-8CFD-F226A851D71D}" srcOrd="0" destOrd="0" presId="urn:microsoft.com/office/officeart/2016/7/layout/LinearArrowProcessNumbered"/>
    <dgm:cxn modelId="{F3A428A4-CEE8-41E6-9EFB-DE726F17E6CF}" srcId="{1C26FE37-79C3-48ED-90AF-F4540059295F}" destId="{493A797F-75C7-4CE7-A751-4E3BEDAB8AA3}" srcOrd="4" destOrd="0" parTransId="{C07EED9F-569D-4B73-927B-F35EC7F5A9D9}" sibTransId="{12AB1DF1-3188-4B4C-B744-43BA73698DDD}"/>
    <dgm:cxn modelId="{6FF4F9B7-DBF5-4C32-9BEA-748610854D8C}" type="presOf" srcId="{EC7DBA02-2750-4EF2-98A7-A76793CF5A3A}" destId="{13E07469-5297-44CA-9E23-3D49D057A099}" srcOrd="0" destOrd="0" presId="urn:microsoft.com/office/officeart/2016/7/layout/LinearArrowProcessNumbered"/>
    <dgm:cxn modelId="{829264C8-ED94-4B13-93FE-5848EFE2CF20}" type="presOf" srcId="{167F97A9-00C8-468C-BFD9-95E183C87156}" destId="{BCF4280F-B48C-4929-A645-98592C45B853}" srcOrd="0" destOrd="0" presId="urn:microsoft.com/office/officeart/2016/7/layout/LinearArrowProcessNumbered"/>
    <dgm:cxn modelId="{985A19D7-CA06-4BD9-8BC3-CFA2977B525C}" type="presOf" srcId="{EE536714-F8F7-4BA1-8125-BC35ADA67D2D}" destId="{2DC0A0D3-9B41-477F-9D8E-D2DDB288CB79}" srcOrd="0" destOrd="0" presId="urn:microsoft.com/office/officeart/2016/7/layout/LinearArrowProcessNumbered"/>
    <dgm:cxn modelId="{13DE75D7-F9B8-4009-A944-54CB3538E053}" srcId="{1C26FE37-79C3-48ED-90AF-F4540059295F}" destId="{E82225AA-B677-4F71-B8D7-37A71FBBE66E}" srcOrd="1" destOrd="0" parTransId="{C27E4346-6D54-409C-9928-F955C4CCA22B}" sibTransId="{0CBE5CD8-9C10-4565-BE14-A8808142079A}"/>
    <dgm:cxn modelId="{86C84BE1-84C7-4EAE-8265-EDC5C0338F40}" type="presParOf" srcId="{74EEE858-E336-4953-8775-3E3B6F00800D}" destId="{9263575A-C2C7-46A1-859A-3ED12E56D77B}" srcOrd="0" destOrd="0" presId="urn:microsoft.com/office/officeart/2016/7/layout/LinearArrowProcessNumbered"/>
    <dgm:cxn modelId="{100082B9-808B-4CF2-AAFA-AD70F47AB6ED}" type="presParOf" srcId="{9263575A-C2C7-46A1-859A-3ED12E56D77B}" destId="{27F0B780-93EB-4E34-B678-D9477AB9D38B}" srcOrd="0" destOrd="0" presId="urn:microsoft.com/office/officeart/2016/7/layout/LinearArrowProcessNumbered"/>
    <dgm:cxn modelId="{8D8BA5BA-A776-4667-9962-2DB74AE8D9F4}" type="presParOf" srcId="{9263575A-C2C7-46A1-859A-3ED12E56D77B}" destId="{FD4BD54F-C7F2-4220-BEA6-95952B26BA4B}" srcOrd="1" destOrd="0" presId="urn:microsoft.com/office/officeart/2016/7/layout/LinearArrowProcessNumbered"/>
    <dgm:cxn modelId="{261F1A76-9BF1-417B-A3C6-87EFF6DB1B52}" type="presParOf" srcId="{FD4BD54F-C7F2-4220-BEA6-95952B26BA4B}" destId="{DA4CCAD5-99C6-462A-BB33-11BF083B9D7A}" srcOrd="0" destOrd="0" presId="urn:microsoft.com/office/officeart/2016/7/layout/LinearArrowProcessNumbered"/>
    <dgm:cxn modelId="{D2BCC3F4-2A0D-42C2-987C-B9BCF0290B75}" type="presParOf" srcId="{FD4BD54F-C7F2-4220-BEA6-95952B26BA4B}" destId="{8ED808FB-AF72-41BC-B09E-049CA126CF1B}" srcOrd="1" destOrd="0" presId="urn:microsoft.com/office/officeart/2016/7/layout/LinearArrowProcessNumbered"/>
    <dgm:cxn modelId="{CB80A23E-C611-480F-BE81-6F4D5EB33767}" type="presParOf" srcId="{FD4BD54F-C7F2-4220-BEA6-95952B26BA4B}" destId="{2DC0A0D3-9B41-477F-9D8E-D2DDB288CB79}" srcOrd="2" destOrd="0" presId="urn:microsoft.com/office/officeart/2016/7/layout/LinearArrowProcessNumbered"/>
    <dgm:cxn modelId="{DDD70396-8CC8-49C7-95FE-307DB35C88E6}" type="presParOf" srcId="{FD4BD54F-C7F2-4220-BEA6-95952B26BA4B}" destId="{FE124F72-D99E-4DC1-A4BC-06D92EE5DD72}" srcOrd="3" destOrd="0" presId="urn:microsoft.com/office/officeart/2016/7/layout/LinearArrowProcessNumbered"/>
    <dgm:cxn modelId="{91EBD9E6-4CB5-4D90-90A5-223315F12D4B}" type="presParOf" srcId="{9263575A-C2C7-46A1-859A-3ED12E56D77B}" destId="{F25A3B04-5075-4BE4-8CFD-F226A851D71D}" srcOrd="2" destOrd="0" presId="urn:microsoft.com/office/officeart/2016/7/layout/LinearArrowProcessNumbered"/>
    <dgm:cxn modelId="{C245C678-E49C-4B53-BD4D-95FC912349A4}" type="presParOf" srcId="{74EEE858-E336-4953-8775-3E3B6F00800D}" destId="{634BA95C-E13F-4233-898C-3F02AAFAEF7C}" srcOrd="1" destOrd="0" presId="urn:microsoft.com/office/officeart/2016/7/layout/LinearArrowProcessNumbered"/>
    <dgm:cxn modelId="{AE8FC672-AF65-479E-9A78-3E6D37465743}" type="presParOf" srcId="{74EEE858-E336-4953-8775-3E3B6F00800D}" destId="{C4ED00B3-6EEB-4523-B50A-BAA4D6DA0655}" srcOrd="2" destOrd="0" presId="urn:microsoft.com/office/officeart/2016/7/layout/LinearArrowProcessNumbered"/>
    <dgm:cxn modelId="{4EDEBE06-26CC-4638-A313-66EC048A04DB}" type="presParOf" srcId="{C4ED00B3-6EEB-4523-B50A-BAA4D6DA0655}" destId="{96A719F3-391C-4999-A06F-C2D1E5F022EF}" srcOrd="0" destOrd="0" presId="urn:microsoft.com/office/officeart/2016/7/layout/LinearArrowProcessNumbered"/>
    <dgm:cxn modelId="{78988BBA-9468-420D-A100-EC715A2BA4D9}" type="presParOf" srcId="{C4ED00B3-6EEB-4523-B50A-BAA4D6DA0655}" destId="{B2F88225-141B-4B01-AC71-96455EEE2FE3}" srcOrd="1" destOrd="0" presId="urn:microsoft.com/office/officeart/2016/7/layout/LinearArrowProcessNumbered"/>
    <dgm:cxn modelId="{4595EB94-A52C-4A6A-BD68-C8A1ED8CE96A}" type="presParOf" srcId="{B2F88225-141B-4B01-AC71-96455EEE2FE3}" destId="{76A73735-5A22-4E2E-9C3F-EE5E005D1F41}" srcOrd="0" destOrd="0" presId="urn:microsoft.com/office/officeart/2016/7/layout/LinearArrowProcessNumbered"/>
    <dgm:cxn modelId="{81F73B58-AD7F-41E8-8420-4B9AC3C67247}" type="presParOf" srcId="{B2F88225-141B-4B01-AC71-96455EEE2FE3}" destId="{794595D3-CDAA-42AF-A02E-18A3E29FD98B}" srcOrd="1" destOrd="0" presId="urn:microsoft.com/office/officeart/2016/7/layout/LinearArrowProcessNumbered"/>
    <dgm:cxn modelId="{B2EC9E94-8B3A-46D0-A366-9F0CDB58827E}" type="presParOf" srcId="{B2F88225-141B-4B01-AC71-96455EEE2FE3}" destId="{8E436F6A-84FB-4E55-A4B5-8F2422297884}" srcOrd="2" destOrd="0" presId="urn:microsoft.com/office/officeart/2016/7/layout/LinearArrowProcessNumbered"/>
    <dgm:cxn modelId="{1E9B0A11-B443-4692-8856-20BE95A30D08}" type="presParOf" srcId="{B2F88225-141B-4B01-AC71-96455EEE2FE3}" destId="{80F83B63-CEC6-4044-8C8D-E41956AC6E5D}" srcOrd="3" destOrd="0" presId="urn:microsoft.com/office/officeart/2016/7/layout/LinearArrowProcessNumbered"/>
    <dgm:cxn modelId="{8C0B423B-3C2D-431A-8FB4-0D4CF29CDFB5}" type="presParOf" srcId="{C4ED00B3-6EEB-4523-B50A-BAA4D6DA0655}" destId="{4E6DED0F-51A2-4746-90EC-E07699655EDA}" srcOrd="2" destOrd="0" presId="urn:microsoft.com/office/officeart/2016/7/layout/LinearArrowProcessNumbered"/>
    <dgm:cxn modelId="{66685D50-E550-4533-9181-0BD7DE36240C}" type="presParOf" srcId="{74EEE858-E336-4953-8775-3E3B6F00800D}" destId="{1756362C-57DA-4F27-9DF6-5532F8A2D056}" srcOrd="3" destOrd="0" presId="urn:microsoft.com/office/officeart/2016/7/layout/LinearArrowProcessNumbered"/>
    <dgm:cxn modelId="{9EA342F3-BDE3-40AB-805F-35000D736CC8}" type="presParOf" srcId="{74EEE858-E336-4953-8775-3E3B6F00800D}" destId="{26223D5E-7C90-4B76-904F-FB445DF37A3C}" srcOrd="4" destOrd="0" presId="urn:microsoft.com/office/officeart/2016/7/layout/LinearArrowProcessNumbered"/>
    <dgm:cxn modelId="{58C4A41E-1CAB-487F-8E18-027CAB9F048C}" type="presParOf" srcId="{26223D5E-7C90-4B76-904F-FB445DF37A3C}" destId="{77FC410B-B531-41F2-83E6-85A701883BB1}" srcOrd="0" destOrd="0" presId="urn:microsoft.com/office/officeart/2016/7/layout/LinearArrowProcessNumbered"/>
    <dgm:cxn modelId="{8EC5A1C3-95BE-4E89-9021-776E30AFF52C}" type="presParOf" srcId="{26223D5E-7C90-4B76-904F-FB445DF37A3C}" destId="{59F29274-1202-46FB-8A32-601F33E1661F}" srcOrd="1" destOrd="0" presId="urn:microsoft.com/office/officeart/2016/7/layout/LinearArrowProcessNumbered"/>
    <dgm:cxn modelId="{39E01A32-80E7-49AD-9F1D-3FE83FAA5302}" type="presParOf" srcId="{59F29274-1202-46FB-8A32-601F33E1661F}" destId="{4FDD8868-8B46-4DB8-82BD-42901F78907A}" srcOrd="0" destOrd="0" presId="urn:microsoft.com/office/officeart/2016/7/layout/LinearArrowProcessNumbered"/>
    <dgm:cxn modelId="{33A2FA5B-6FAA-4316-93A6-5311CB2ED829}" type="presParOf" srcId="{59F29274-1202-46FB-8A32-601F33E1661F}" destId="{CCF50A9D-DD3F-4417-BDC4-7C7D1886EA5A}" srcOrd="1" destOrd="0" presId="urn:microsoft.com/office/officeart/2016/7/layout/LinearArrowProcessNumbered"/>
    <dgm:cxn modelId="{B51E4EB5-1DAC-4637-A3E0-4BE84D83B36A}" type="presParOf" srcId="{59F29274-1202-46FB-8A32-601F33E1661F}" destId="{BCF4280F-B48C-4929-A645-98592C45B853}" srcOrd="2" destOrd="0" presId="urn:microsoft.com/office/officeart/2016/7/layout/LinearArrowProcessNumbered"/>
    <dgm:cxn modelId="{8FCF8304-13E0-47F0-AF69-DC574D014F73}" type="presParOf" srcId="{59F29274-1202-46FB-8A32-601F33E1661F}" destId="{FA884B40-3344-46D2-9C5B-5BEFAE925494}" srcOrd="3" destOrd="0" presId="urn:microsoft.com/office/officeart/2016/7/layout/LinearArrowProcessNumbered"/>
    <dgm:cxn modelId="{F1D77EFD-C438-4C89-AED7-7F0D08499E9D}" type="presParOf" srcId="{26223D5E-7C90-4B76-904F-FB445DF37A3C}" destId="{43957BD8-E690-49F4-98E1-16D88D6CB4CE}" srcOrd="2" destOrd="0" presId="urn:microsoft.com/office/officeart/2016/7/layout/LinearArrowProcessNumbered"/>
    <dgm:cxn modelId="{8DE810FB-0402-423E-AB90-18F349B78476}" type="presParOf" srcId="{74EEE858-E336-4953-8775-3E3B6F00800D}" destId="{58D33D56-910C-43FA-BEBA-FF2DB6EE3304}" srcOrd="5" destOrd="0" presId="urn:microsoft.com/office/officeart/2016/7/layout/LinearArrowProcessNumbered"/>
    <dgm:cxn modelId="{C609F09F-BF52-4D2F-A56B-4714CCFCEA0B}" type="presParOf" srcId="{74EEE858-E336-4953-8775-3E3B6F00800D}" destId="{D0BE5ED3-ED00-4DF9-9A67-EB06B4D1F9CE}" srcOrd="6" destOrd="0" presId="urn:microsoft.com/office/officeart/2016/7/layout/LinearArrowProcessNumbered"/>
    <dgm:cxn modelId="{D5B2A02C-1221-4648-8461-07AE8724E5D3}" type="presParOf" srcId="{D0BE5ED3-ED00-4DF9-9A67-EB06B4D1F9CE}" destId="{4FD2AFFE-694D-4213-87B1-07F77240C1BB}" srcOrd="0" destOrd="0" presId="urn:microsoft.com/office/officeart/2016/7/layout/LinearArrowProcessNumbered"/>
    <dgm:cxn modelId="{3A35D2FC-67DB-4ECA-82B2-FF8C04B25758}" type="presParOf" srcId="{D0BE5ED3-ED00-4DF9-9A67-EB06B4D1F9CE}" destId="{DB2CA45D-E97B-4462-9CC4-BC2BDD2EF020}" srcOrd="1" destOrd="0" presId="urn:microsoft.com/office/officeart/2016/7/layout/LinearArrowProcessNumbered"/>
    <dgm:cxn modelId="{3031460D-B4DA-40FB-8A9E-7EFDADFAE4D1}" type="presParOf" srcId="{DB2CA45D-E97B-4462-9CC4-BC2BDD2EF020}" destId="{7E667DBE-F3EF-46A2-8E94-CDB2B0848BE5}" srcOrd="0" destOrd="0" presId="urn:microsoft.com/office/officeart/2016/7/layout/LinearArrowProcessNumbered"/>
    <dgm:cxn modelId="{647E2F64-5B4C-4609-B343-523368589BCC}" type="presParOf" srcId="{DB2CA45D-E97B-4462-9CC4-BC2BDD2EF020}" destId="{34840181-C966-4051-ACC5-4963C676A96F}" srcOrd="1" destOrd="0" presId="urn:microsoft.com/office/officeart/2016/7/layout/LinearArrowProcessNumbered"/>
    <dgm:cxn modelId="{EAB35B37-FD3A-44AF-9304-F1A4A4CA6091}" type="presParOf" srcId="{DB2CA45D-E97B-4462-9CC4-BC2BDD2EF020}" destId="{13E07469-5297-44CA-9E23-3D49D057A099}" srcOrd="2" destOrd="0" presId="urn:microsoft.com/office/officeart/2016/7/layout/LinearArrowProcessNumbered"/>
    <dgm:cxn modelId="{B4042112-B235-4A88-A479-6CFB67AF1A71}" type="presParOf" srcId="{DB2CA45D-E97B-4462-9CC4-BC2BDD2EF020}" destId="{79E30000-49AD-49FF-A5BC-F987DAC203F3}" srcOrd="3" destOrd="0" presId="urn:microsoft.com/office/officeart/2016/7/layout/LinearArrowProcessNumbered"/>
    <dgm:cxn modelId="{8255AD6C-C289-4A83-8455-A15B3FE6A2C4}" type="presParOf" srcId="{D0BE5ED3-ED00-4DF9-9A67-EB06B4D1F9CE}" destId="{CBF7E41A-7271-4F4B-8223-534F7CED2190}" srcOrd="2" destOrd="0" presId="urn:microsoft.com/office/officeart/2016/7/layout/LinearArrowProcessNumbered"/>
    <dgm:cxn modelId="{6D80A48C-71E4-4DE2-9FC8-6FB408849CDB}" type="presParOf" srcId="{74EEE858-E336-4953-8775-3E3B6F00800D}" destId="{4AFE3781-73E0-41B1-A516-BC780FA8D6C4}" srcOrd="7" destOrd="0" presId="urn:microsoft.com/office/officeart/2016/7/layout/LinearArrowProcessNumbered"/>
    <dgm:cxn modelId="{2EC4C6D4-1243-4B18-BFCC-138D96DC9F80}" type="presParOf" srcId="{74EEE858-E336-4953-8775-3E3B6F00800D}" destId="{200F2AE2-6819-49E2-ABF1-80E360612401}" srcOrd="8" destOrd="0" presId="urn:microsoft.com/office/officeart/2016/7/layout/LinearArrowProcessNumbered"/>
    <dgm:cxn modelId="{7E3B044C-25C0-4588-8927-40DAC65B78F1}" type="presParOf" srcId="{200F2AE2-6819-49E2-ABF1-80E360612401}" destId="{D62C391A-C63B-4CC9-9243-AD6EF17B16A6}" srcOrd="0" destOrd="0" presId="urn:microsoft.com/office/officeart/2016/7/layout/LinearArrowProcessNumbered"/>
    <dgm:cxn modelId="{A920CF3A-BE94-4229-B2C9-9606030ABD95}" type="presParOf" srcId="{200F2AE2-6819-49E2-ABF1-80E360612401}" destId="{8C5864C3-CD20-4B4E-AD3B-37B59AA86B04}" srcOrd="1" destOrd="0" presId="urn:microsoft.com/office/officeart/2016/7/layout/LinearArrowProcessNumbered"/>
    <dgm:cxn modelId="{8F2D9983-588F-4069-B766-DA66E90475A6}" type="presParOf" srcId="{8C5864C3-CD20-4B4E-AD3B-37B59AA86B04}" destId="{5DE13625-E18F-4D1B-87FC-BBA9FA8DDDBB}" srcOrd="0" destOrd="0" presId="urn:microsoft.com/office/officeart/2016/7/layout/LinearArrowProcessNumbered"/>
    <dgm:cxn modelId="{696EB5BE-CF8A-4648-BA98-43004749DBDA}" type="presParOf" srcId="{8C5864C3-CD20-4B4E-AD3B-37B59AA86B04}" destId="{B4206B88-1AE0-45D2-9193-59CCC626F906}" srcOrd="1" destOrd="0" presId="urn:microsoft.com/office/officeart/2016/7/layout/LinearArrowProcessNumbered"/>
    <dgm:cxn modelId="{BAFB89BF-1AC9-4FD1-A9BA-A6EAA6ACF9F2}" type="presParOf" srcId="{8C5864C3-CD20-4B4E-AD3B-37B59AA86B04}" destId="{4F2439F0-CE16-4DA2-BF3D-DB5968E5C4F8}" srcOrd="2" destOrd="0" presId="urn:microsoft.com/office/officeart/2016/7/layout/LinearArrowProcessNumbered"/>
    <dgm:cxn modelId="{1C2780B1-DACF-484B-BAE0-39EF7DE4B534}" type="presParOf" srcId="{8C5864C3-CD20-4B4E-AD3B-37B59AA86B04}" destId="{E180CFA9-0B35-4EBE-BB61-A1388C8D7812}" srcOrd="3" destOrd="0" presId="urn:microsoft.com/office/officeart/2016/7/layout/LinearArrowProcessNumbered"/>
    <dgm:cxn modelId="{F3EE6A18-D1D1-40B7-9AD0-37BFECE94649}" type="presParOf" srcId="{200F2AE2-6819-49E2-ABF1-80E360612401}" destId="{BE984162-3663-4FAB-8F84-4A6B296CD9B8}"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524445-7F1B-412D-8622-4EFDF4CE9BA2}"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1C0D5A6A-A0B6-4A5B-85DA-E0E7AD389C57}">
      <dgm:prSet/>
      <dgm:spPr/>
      <dgm:t>
        <a:bodyPr/>
        <a:lstStyle/>
        <a:p>
          <a:r>
            <a:rPr lang="en-US" dirty="0"/>
            <a:t>Supervised models has </a:t>
          </a:r>
          <a:r>
            <a:rPr lang="en-US" b="1" dirty="0"/>
            <a:t>full labels</a:t>
          </a:r>
          <a:r>
            <a:rPr lang="en-US" dirty="0"/>
            <a:t> for all tweets (Fake / Real)</a:t>
          </a:r>
        </a:p>
      </dgm:t>
    </dgm:pt>
    <dgm:pt modelId="{D6295909-DB0D-4D65-9CC4-6BEFA93C5B87}" type="parTrans" cxnId="{3ACBB500-ADBC-4530-80D8-CC9232EF26E4}">
      <dgm:prSet/>
      <dgm:spPr/>
      <dgm:t>
        <a:bodyPr/>
        <a:lstStyle/>
        <a:p>
          <a:endParaRPr lang="en-US"/>
        </a:p>
      </dgm:t>
    </dgm:pt>
    <dgm:pt modelId="{CFB6776F-0AE2-48F4-88AD-8E1F955B71EE}" type="sibTrans" cxnId="{3ACBB500-ADBC-4530-80D8-CC9232EF26E4}">
      <dgm:prSet/>
      <dgm:spPr/>
      <dgm:t>
        <a:bodyPr/>
        <a:lstStyle/>
        <a:p>
          <a:endParaRPr lang="en-US"/>
        </a:p>
      </dgm:t>
    </dgm:pt>
    <dgm:pt modelId="{939B5169-EEEE-45ED-A718-1F61DDB131DD}">
      <dgm:prSet/>
      <dgm:spPr/>
      <dgm:t>
        <a:bodyPr/>
        <a:lstStyle/>
        <a:p>
          <a:r>
            <a:rPr lang="en-US" dirty="0"/>
            <a:t>In reality, only a </a:t>
          </a:r>
          <a:r>
            <a:rPr lang="en-US" b="1" dirty="0"/>
            <a:t>small portion of fake news</a:t>
          </a:r>
          <a:r>
            <a:rPr lang="en-US" dirty="0"/>
            <a:t> is ever labeled</a:t>
          </a:r>
        </a:p>
      </dgm:t>
    </dgm:pt>
    <dgm:pt modelId="{1D9A2A4E-4A6C-457F-8490-0552C49E7849}" type="parTrans" cxnId="{FAB96271-8E1D-40B0-BD71-327A6215F8AD}">
      <dgm:prSet/>
      <dgm:spPr/>
      <dgm:t>
        <a:bodyPr/>
        <a:lstStyle/>
        <a:p>
          <a:endParaRPr lang="en-US"/>
        </a:p>
      </dgm:t>
    </dgm:pt>
    <dgm:pt modelId="{8CF68989-34B7-4564-AF87-A5158585947A}" type="sibTrans" cxnId="{FAB96271-8E1D-40B0-BD71-327A6215F8AD}">
      <dgm:prSet/>
      <dgm:spPr/>
      <dgm:t>
        <a:bodyPr/>
        <a:lstStyle/>
        <a:p>
          <a:endParaRPr lang="en-US"/>
        </a:p>
      </dgm:t>
    </dgm:pt>
    <dgm:pt modelId="{2B54ADE5-A31E-4725-B6B0-43007139DA08}">
      <dgm:prSet/>
      <dgm:spPr/>
      <dgm:t>
        <a:bodyPr/>
        <a:lstStyle/>
        <a:p>
          <a:r>
            <a:rPr lang="en-US"/>
            <a:t>Most tweets online are </a:t>
          </a:r>
          <a:r>
            <a:rPr lang="en-US" b="1"/>
            <a:t>unlabeled</a:t>
          </a:r>
          <a:r>
            <a:rPr lang="en-US"/>
            <a:t> – they can be real </a:t>
          </a:r>
          <a:r>
            <a:rPr lang="en-US" i="1"/>
            <a:t>or</a:t>
          </a:r>
          <a:r>
            <a:rPr lang="en-US"/>
            <a:t> hidden fake</a:t>
          </a:r>
        </a:p>
      </dgm:t>
    </dgm:pt>
    <dgm:pt modelId="{7D6C36DF-DD96-429F-ADBC-37A2011328C6}" type="parTrans" cxnId="{24104868-4115-44D3-A582-FEAF5A1028B6}">
      <dgm:prSet/>
      <dgm:spPr/>
      <dgm:t>
        <a:bodyPr/>
        <a:lstStyle/>
        <a:p>
          <a:endParaRPr lang="en-US"/>
        </a:p>
      </dgm:t>
    </dgm:pt>
    <dgm:pt modelId="{E3008591-3875-4AE9-936D-6B7F8FB344A0}" type="sibTrans" cxnId="{24104868-4115-44D3-A582-FEAF5A1028B6}">
      <dgm:prSet/>
      <dgm:spPr/>
      <dgm:t>
        <a:bodyPr/>
        <a:lstStyle/>
        <a:p>
          <a:endParaRPr lang="en-US"/>
        </a:p>
      </dgm:t>
    </dgm:pt>
    <dgm:pt modelId="{C1EAFBA6-C5BF-4EFA-82C8-4F48C498772C}">
      <dgm:prSet/>
      <dgm:spPr/>
      <dgm:t>
        <a:bodyPr/>
        <a:lstStyle/>
        <a:p>
          <a:r>
            <a:rPr lang="en-US"/>
            <a:t>This creates a mismatch between the </a:t>
          </a:r>
          <a:r>
            <a:rPr lang="en-US" b="1"/>
            <a:t>supervised setting</a:t>
          </a:r>
          <a:r>
            <a:rPr lang="en-US"/>
            <a:t> and </a:t>
          </a:r>
          <a:r>
            <a:rPr lang="en-US" b="1"/>
            <a:t>real world</a:t>
          </a:r>
          <a:endParaRPr lang="en-US"/>
        </a:p>
      </dgm:t>
    </dgm:pt>
    <dgm:pt modelId="{5D1AE726-E375-4020-9E2B-9F4E07DD6509}" type="parTrans" cxnId="{94D664D5-9F3F-4129-9A75-F7378CFECB0D}">
      <dgm:prSet/>
      <dgm:spPr/>
      <dgm:t>
        <a:bodyPr/>
        <a:lstStyle/>
        <a:p>
          <a:endParaRPr lang="en-US"/>
        </a:p>
      </dgm:t>
    </dgm:pt>
    <dgm:pt modelId="{8110029C-B838-4BD4-A476-28E3B427A49A}" type="sibTrans" cxnId="{94D664D5-9F3F-4129-9A75-F7378CFECB0D}">
      <dgm:prSet/>
      <dgm:spPr/>
      <dgm:t>
        <a:bodyPr/>
        <a:lstStyle/>
        <a:p>
          <a:endParaRPr lang="en-US"/>
        </a:p>
      </dgm:t>
    </dgm:pt>
    <dgm:pt modelId="{0A0CF59F-B11B-412A-9B49-39901A975BD6}">
      <dgm:prSet/>
      <dgm:spPr/>
      <dgm:t>
        <a:bodyPr/>
        <a:lstStyle/>
        <a:p>
          <a:r>
            <a:rPr lang="en-US"/>
            <a:t>This mismatch motivates using </a:t>
          </a:r>
          <a:r>
            <a:rPr lang="en-US" b="1"/>
            <a:t>Positive–Unlabeled (PU) learning.</a:t>
          </a:r>
          <a:endParaRPr lang="en-US"/>
        </a:p>
      </dgm:t>
    </dgm:pt>
    <dgm:pt modelId="{FCE617DA-533E-4C85-9ABD-E3F58026F65F}" type="parTrans" cxnId="{A70D1AAD-41D6-4130-A050-FA0B92650BD3}">
      <dgm:prSet/>
      <dgm:spPr/>
      <dgm:t>
        <a:bodyPr/>
        <a:lstStyle/>
        <a:p>
          <a:endParaRPr lang="en-US"/>
        </a:p>
      </dgm:t>
    </dgm:pt>
    <dgm:pt modelId="{E7345CD5-465C-432C-9446-D1A20E04F5B7}" type="sibTrans" cxnId="{A70D1AAD-41D6-4130-A050-FA0B92650BD3}">
      <dgm:prSet/>
      <dgm:spPr/>
      <dgm:t>
        <a:bodyPr/>
        <a:lstStyle/>
        <a:p>
          <a:endParaRPr lang="en-US"/>
        </a:p>
      </dgm:t>
    </dgm:pt>
    <dgm:pt modelId="{4D32FDDD-B60A-496C-8304-D7971A92003F}">
      <dgm:prSet/>
      <dgm:spPr/>
      <dgm:t>
        <a:bodyPr/>
        <a:lstStyle/>
        <a:p>
          <a:r>
            <a:rPr lang="en-US" dirty="0"/>
            <a:t>PU learning is closer to a </a:t>
          </a:r>
          <a:r>
            <a:rPr lang="en-US" b="1" dirty="0"/>
            <a:t>real-world fake news detection scenario</a:t>
          </a:r>
          <a:endParaRPr lang="en-US" dirty="0"/>
        </a:p>
      </dgm:t>
    </dgm:pt>
    <dgm:pt modelId="{1F7731F9-9DD3-4F5A-99AD-693A7D8DEEB6}" type="parTrans" cxnId="{3284ADD0-C134-4B60-9E1E-9323579D5CE3}">
      <dgm:prSet/>
      <dgm:spPr/>
      <dgm:t>
        <a:bodyPr/>
        <a:lstStyle/>
        <a:p>
          <a:endParaRPr lang="en-US"/>
        </a:p>
      </dgm:t>
    </dgm:pt>
    <dgm:pt modelId="{F506ED14-8A1E-448F-A844-FE8BE03204D3}" type="sibTrans" cxnId="{3284ADD0-C134-4B60-9E1E-9323579D5CE3}">
      <dgm:prSet/>
      <dgm:spPr/>
      <dgm:t>
        <a:bodyPr/>
        <a:lstStyle/>
        <a:p>
          <a:endParaRPr lang="en-US"/>
        </a:p>
      </dgm:t>
    </dgm:pt>
    <dgm:pt modelId="{7D97873C-10EB-45E8-8D17-EC0E65FA33D9}" type="pres">
      <dgm:prSet presAssocID="{3D524445-7F1B-412D-8622-4EFDF4CE9BA2}" presName="diagram" presStyleCnt="0">
        <dgm:presLayoutVars>
          <dgm:dir/>
          <dgm:resizeHandles val="exact"/>
        </dgm:presLayoutVars>
      </dgm:prSet>
      <dgm:spPr/>
    </dgm:pt>
    <dgm:pt modelId="{37CCAB19-E08B-4417-BED4-EADDADB7A8F9}" type="pres">
      <dgm:prSet presAssocID="{1C0D5A6A-A0B6-4A5B-85DA-E0E7AD389C57}" presName="node" presStyleLbl="node1" presStyleIdx="0" presStyleCnt="6">
        <dgm:presLayoutVars>
          <dgm:bulletEnabled val="1"/>
        </dgm:presLayoutVars>
      </dgm:prSet>
      <dgm:spPr/>
    </dgm:pt>
    <dgm:pt modelId="{F78E35FB-6423-4DB1-95D3-48D15ED3C4D0}" type="pres">
      <dgm:prSet presAssocID="{CFB6776F-0AE2-48F4-88AD-8E1F955B71EE}" presName="sibTrans" presStyleCnt="0"/>
      <dgm:spPr/>
    </dgm:pt>
    <dgm:pt modelId="{71D539F2-4650-4498-98C4-AB6962F2CBC3}" type="pres">
      <dgm:prSet presAssocID="{939B5169-EEEE-45ED-A718-1F61DDB131DD}" presName="node" presStyleLbl="node1" presStyleIdx="1" presStyleCnt="6" custLinFactNeighborY="-84">
        <dgm:presLayoutVars>
          <dgm:bulletEnabled val="1"/>
        </dgm:presLayoutVars>
      </dgm:prSet>
      <dgm:spPr/>
    </dgm:pt>
    <dgm:pt modelId="{4655BFD5-59EA-4042-AF29-3900A0AF9BFD}" type="pres">
      <dgm:prSet presAssocID="{8CF68989-34B7-4564-AF87-A5158585947A}" presName="sibTrans" presStyleCnt="0"/>
      <dgm:spPr/>
    </dgm:pt>
    <dgm:pt modelId="{812C880C-AF99-46F2-987C-B3912B50A2CD}" type="pres">
      <dgm:prSet presAssocID="{2B54ADE5-A31E-4725-B6B0-43007139DA08}" presName="node" presStyleLbl="node1" presStyleIdx="2" presStyleCnt="6">
        <dgm:presLayoutVars>
          <dgm:bulletEnabled val="1"/>
        </dgm:presLayoutVars>
      </dgm:prSet>
      <dgm:spPr/>
    </dgm:pt>
    <dgm:pt modelId="{6D87F6AB-A177-424B-91B1-0A204469F2EA}" type="pres">
      <dgm:prSet presAssocID="{E3008591-3875-4AE9-936D-6B7F8FB344A0}" presName="sibTrans" presStyleCnt="0"/>
      <dgm:spPr/>
    </dgm:pt>
    <dgm:pt modelId="{03E8D9B6-6285-4269-932A-F5FEC4D70F67}" type="pres">
      <dgm:prSet presAssocID="{C1EAFBA6-C5BF-4EFA-82C8-4F48C498772C}" presName="node" presStyleLbl="node1" presStyleIdx="3" presStyleCnt="6">
        <dgm:presLayoutVars>
          <dgm:bulletEnabled val="1"/>
        </dgm:presLayoutVars>
      </dgm:prSet>
      <dgm:spPr/>
    </dgm:pt>
    <dgm:pt modelId="{063B7CD0-91B5-4096-86C7-7343259E483E}" type="pres">
      <dgm:prSet presAssocID="{8110029C-B838-4BD4-A476-28E3B427A49A}" presName="sibTrans" presStyleCnt="0"/>
      <dgm:spPr/>
    </dgm:pt>
    <dgm:pt modelId="{245BB5E9-B505-4FFC-A89E-D72A3AABE2F1}" type="pres">
      <dgm:prSet presAssocID="{0A0CF59F-B11B-412A-9B49-39901A975BD6}" presName="node" presStyleLbl="node1" presStyleIdx="4" presStyleCnt="6">
        <dgm:presLayoutVars>
          <dgm:bulletEnabled val="1"/>
        </dgm:presLayoutVars>
      </dgm:prSet>
      <dgm:spPr/>
    </dgm:pt>
    <dgm:pt modelId="{AC94311A-BB06-475E-B926-CCABD22BB496}" type="pres">
      <dgm:prSet presAssocID="{E7345CD5-465C-432C-9446-D1A20E04F5B7}" presName="sibTrans" presStyleCnt="0"/>
      <dgm:spPr/>
    </dgm:pt>
    <dgm:pt modelId="{36AAFA5F-ADEB-4A71-A4D8-EA2E1001703D}" type="pres">
      <dgm:prSet presAssocID="{4D32FDDD-B60A-496C-8304-D7971A92003F}" presName="node" presStyleLbl="node1" presStyleIdx="5" presStyleCnt="6">
        <dgm:presLayoutVars>
          <dgm:bulletEnabled val="1"/>
        </dgm:presLayoutVars>
      </dgm:prSet>
      <dgm:spPr/>
    </dgm:pt>
  </dgm:ptLst>
  <dgm:cxnLst>
    <dgm:cxn modelId="{3ACBB500-ADBC-4530-80D8-CC9232EF26E4}" srcId="{3D524445-7F1B-412D-8622-4EFDF4CE9BA2}" destId="{1C0D5A6A-A0B6-4A5B-85DA-E0E7AD389C57}" srcOrd="0" destOrd="0" parTransId="{D6295909-DB0D-4D65-9CC4-6BEFA93C5B87}" sibTransId="{CFB6776F-0AE2-48F4-88AD-8E1F955B71EE}"/>
    <dgm:cxn modelId="{E116D513-924F-453F-907C-96817212B0D5}" type="presOf" srcId="{939B5169-EEEE-45ED-A718-1F61DDB131DD}" destId="{71D539F2-4650-4498-98C4-AB6962F2CBC3}" srcOrd="0" destOrd="0" presId="urn:microsoft.com/office/officeart/2005/8/layout/default"/>
    <dgm:cxn modelId="{4BB2E614-14F8-4A2F-8C7D-F9F19A1D3797}" type="presOf" srcId="{1C0D5A6A-A0B6-4A5B-85DA-E0E7AD389C57}" destId="{37CCAB19-E08B-4417-BED4-EADDADB7A8F9}" srcOrd="0" destOrd="0" presId="urn:microsoft.com/office/officeart/2005/8/layout/default"/>
    <dgm:cxn modelId="{24104868-4115-44D3-A582-FEAF5A1028B6}" srcId="{3D524445-7F1B-412D-8622-4EFDF4CE9BA2}" destId="{2B54ADE5-A31E-4725-B6B0-43007139DA08}" srcOrd="2" destOrd="0" parTransId="{7D6C36DF-DD96-429F-ADBC-37A2011328C6}" sibTransId="{E3008591-3875-4AE9-936D-6B7F8FB344A0}"/>
    <dgm:cxn modelId="{FAB96271-8E1D-40B0-BD71-327A6215F8AD}" srcId="{3D524445-7F1B-412D-8622-4EFDF4CE9BA2}" destId="{939B5169-EEEE-45ED-A718-1F61DDB131DD}" srcOrd="1" destOrd="0" parTransId="{1D9A2A4E-4A6C-457F-8490-0552C49E7849}" sibTransId="{8CF68989-34B7-4564-AF87-A5158585947A}"/>
    <dgm:cxn modelId="{AAB2FD91-4007-4B83-813F-1B1A689268A2}" type="presOf" srcId="{3D524445-7F1B-412D-8622-4EFDF4CE9BA2}" destId="{7D97873C-10EB-45E8-8D17-EC0E65FA33D9}" srcOrd="0" destOrd="0" presId="urn:microsoft.com/office/officeart/2005/8/layout/default"/>
    <dgm:cxn modelId="{3294F8A5-3097-49AF-910B-D8BB091AC962}" type="presOf" srcId="{C1EAFBA6-C5BF-4EFA-82C8-4F48C498772C}" destId="{03E8D9B6-6285-4269-932A-F5FEC4D70F67}" srcOrd="0" destOrd="0" presId="urn:microsoft.com/office/officeart/2005/8/layout/default"/>
    <dgm:cxn modelId="{A70D1AAD-41D6-4130-A050-FA0B92650BD3}" srcId="{3D524445-7F1B-412D-8622-4EFDF4CE9BA2}" destId="{0A0CF59F-B11B-412A-9B49-39901A975BD6}" srcOrd="4" destOrd="0" parTransId="{FCE617DA-533E-4C85-9ABD-E3F58026F65F}" sibTransId="{E7345CD5-465C-432C-9446-D1A20E04F5B7}"/>
    <dgm:cxn modelId="{3284ADD0-C134-4B60-9E1E-9323579D5CE3}" srcId="{3D524445-7F1B-412D-8622-4EFDF4CE9BA2}" destId="{4D32FDDD-B60A-496C-8304-D7971A92003F}" srcOrd="5" destOrd="0" parTransId="{1F7731F9-9DD3-4F5A-99AD-693A7D8DEEB6}" sibTransId="{F506ED14-8A1E-448F-A844-FE8BE03204D3}"/>
    <dgm:cxn modelId="{94D664D5-9F3F-4129-9A75-F7378CFECB0D}" srcId="{3D524445-7F1B-412D-8622-4EFDF4CE9BA2}" destId="{C1EAFBA6-C5BF-4EFA-82C8-4F48C498772C}" srcOrd="3" destOrd="0" parTransId="{5D1AE726-E375-4020-9E2B-9F4E07DD6509}" sibTransId="{8110029C-B838-4BD4-A476-28E3B427A49A}"/>
    <dgm:cxn modelId="{4E5AA8DC-1F5D-4070-BB76-1AD538514127}" type="presOf" srcId="{2B54ADE5-A31E-4725-B6B0-43007139DA08}" destId="{812C880C-AF99-46F2-987C-B3912B50A2CD}" srcOrd="0" destOrd="0" presId="urn:microsoft.com/office/officeart/2005/8/layout/default"/>
    <dgm:cxn modelId="{213A10E4-0994-40E1-B6D4-1982D11C55BB}" type="presOf" srcId="{4D32FDDD-B60A-496C-8304-D7971A92003F}" destId="{36AAFA5F-ADEB-4A71-A4D8-EA2E1001703D}" srcOrd="0" destOrd="0" presId="urn:microsoft.com/office/officeart/2005/8/layout/default"/>
    <dgm:cxn modelId="{694736E7-7608-4175-9779-2A4C428300EA}" type="presOf" srcId="{0A0CF59F-B11B-412A-9B49-39901A975BD6}" destId="{245BB5E9-B505-4FFC-A89E-D72A3AABE2F1}" srcOrd="0" destOrd="0" presId="urn:microsoft.com/office/officeart/2005/8/layout/default"/>
    <dgm:cxn modelId="{2E356762-AC57-4E67-B628-A67BFEB8373C}" type="presParOf" srcId="{7D97873C-10EB-45E8-8D17-EC0E65FA33D9}" destId="{37CCAB19-E08B-4417-BED4-EADDADB7A8F9}" srcOrd="0" destOrd="0" presId="urn:microsoft.com/office/officeart/2005/8/layout/default"/>
    <dgm:cxn modelId="{D4251F62-AE77-414E-85AA-6B7E0720D6C2}" type="presParOf" srcId="{7D97873C-10EB-45E8-8D17-EC0E65FA33D9}" destId="{F78E35FB-6423-4DB1-95D3-48D15ED3C4D0}" srcOrd="1" destOrd="0" presId="urn:microsoft.com/office/officeart/2005/8/layout/default"/>
    <dgm:cxn modelId="{7E2710F8-ED48-44FB-B025-B37AAD940457}" type="presParOf" srcId="{7D97873C-10EB-45E8-8D17-EC0E65FA33D9}" destId="{71D539F2-4650-4498-98C4-AB6962F2CBC3}" srcOrd="2" destOrd="0" presId="urn:microsoft.com/office/officeart/2005/8/layout/default"/>
    <dgm:cxn modelId="{06340026-4D80-4A10-BBE6-E13752A6925D}" type="presParOf" srcId="{7D97873C-10EB-45E8-8D17-EC0E65FA33D9}" destId="{4655BFD5-59EA-4042-AF29-3900A0AF9BFD}" srcOrd="3" destOrd="0" presId="urn:microsoft.com/office/officeart/2005/8/layout/default"/>
    <dgm:cxn modelId="{8CFD1D25-DDD2-454E-B4D6-B22E231C869D}" type="presParOf" srcId="{7D97873C-10EB-45E8-8D17-EC0E65FA33D9}" destId="{812C880C-AF99-46F2-987C-B3912B50A2CD}" srcOrd="4" destOrd="0" presId="urn:microsoft.com/office/officeart/2005/8/layout/default"/>
    <dgm:cxn modelId="{4C95D1F6-277F-4FB4-A286-E1A0D7844E6B}" type="presParOf" srcId="{7D97873C-10EB-45E8-8D17-EC0E65FA33D9}" destId="{6D87F6AB-A177-424B-91B1-0A204469F2EA}" srcOrd="5" destOrd="0" presId="urn:microsoft.com/office/officeart/2005/8/layout/default"/>
    <dgm:cxn modelId="{65F0E8EA-40AE-49D2-AD71-792F4370B8D9}" type="presParOf" srcId="{7D97873C-10EB-45E8-8D17-EC0E65FA33D9}" destId="{03E8D9B6-6285-4269-932A-F5FEC4D70F67}" srcOrd="6" destOrd="0" presId="urn:microsoft.com/office/officeart/2005/8/layout/default"/>
    <dgm:cxn modelId="{821C075A-EEDD-4FED-8BDF-15C50BA13D05}" type="presParOf" srcId="{7D97873C-10EB-45E8-8D17-EC0E65FA33D9}" destId="{063B7CD0-91B5-4096-86C7-7343259E483E}" srcOrd="7" destOrd="0" presId="urn:microsoft.com/office/officeart/2005/8/layout/default"/>
    <dgm:cxn modelId="{A1D4926E-BF55-4AA3-BCB1-AB7C34C8C407}" type="presParOf" srcId="{7D97873C-10EB-45E8-8D17-EC0E65FA33D9}" destId="{245BB5E9-B505-4FFC-A89E-D72A3AABE2F1}" srcOrd="8" destOrd="0" presId="urn:microsoft.com/office/officeart/2005/8/layout/default"/>
    <dgm:cxn modelId="{AEEB7BDF-DC2A-4013-B662-B547F9B79BDB}" type="presParOf" srcId="{7D97873C-10EB-45E8-8D17-EC0E65FA33D9}" destId="{AC94311A-BB06-475E-B926-CCABD22BB496}" srcOrd="9" destOrd="0" presId="urn:microsoft.com/office/officeart/2005/8/layout/default"/>
    <dgm:cxn modelId="{D2607949-4A5F-4341-81D7-21AC34A9CC95}" type="presParOf" srcId="{7D97873C-10EB-45E8-8D17-EC0E65FA33D9}" destId="{36AAFA5F-ADEB-4A71-A4D8-EA2E1001703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FDE1DE-BDBF-46D9-B3CD-2A219778A02C}" type="doc">
      <dgm:prSet loTypeId="urn:microsoft.com/office/officeart/2005/8/layout/hierarchy2" loCatId="hierarchy" qsTypeId="urn:microsoft.com/office/officeart/2005/8/quickstyle/simple2" qsCatId="simple" csTypeId="urn:microsoft.com/office/officeart/2005/8/colors/accent3_2" csCatId="accent3" phldr="1"/>
      <dgm:spPr/>
      <dgm:t>
        <a:bodyPr/>
        <a:lstStyle/>
        <a:p>
          <a:endParaRPr lang="en-US"/>
        </a:p>
      </dgm:t>
    </dgm:pt>
    <dgm:pt modelId="{270CD1F6-6FDA-4654-A22F-F16E2EA3DB20}">
      <dgm:prSet/>
      <dgm:spPr/>
      <dgm:t>
        <a:bodyPr/>
        <a:lstStyle/>
        <a:p>
          <a:r>
            <a:rPr lang="en-US" b="1" dirty="0"/>
            <a:t>Construct PU sets on the </a:t>
          </a:r>
          <a:r>
            <a:rPr lang="en-US" b="1" i="1" dirty="0"/>
            <a:t>train</a:t>
          </a:r>
          <a:r>
            <a:rPr lang="en-US" b="1" dirty="0"/>
            <a:t> split only</a:t>
          </a:r>
          <a:endParaRPr lang="en-US" dirty="0"/>
        </a:p>
      </dgm:t>
    </dgm:pt>
    <dgm:pt modelId="{E7C7847B-7ACF-4812-BB5E-9C1478EA5CDA}" type="parTrans" cxnId="{E72F58DB-817E-4C19-915A-F303F00694FE}">
      <dgm:prSet/>
      <dgm:spPr/>
      <dgm:t>
        <a:bodyPr/>
        <a:lstStyle/>
        <a:p>
          <a:endParaRPr lang="en-US"/>
        </a:p>
      </dgm:t>
    </dgm:pt>
    <dgm:pt modelId="{72CA5814-4791-4C7F-9767-1022AF166AF1}" type="sibTrans" cxnId="{E72F58DB-817E-4C19-915A-F303F00694FE}">
      <dgm:prSet/>
      <dgm:spPr/>
      <dgm:t>
        <a:bodyPr/>
        <a:lstStyle/>
        <a:p>
          <a:endParaRPr lang="en-US"/>
        </a:p>
      </dgm:t>
    </dgm:pt>
    <dgm:pt modelId="{0A387B31-B60A-472A-B8D1-C101EA9ED777}">
      <dgm:prSet/>
      <dgm:spPr/>
      <dgm:t>
        <a:bodyPr/>
        <a:lstStyle/>
        <a:p>
          <a:r>
            <a:rPr lang="en-US"/>
            <a:t>Keep only </a:t>
          </a:r>
          <a:r>
            <a:rPr lang="en-US" b="1"/>
            <a:t>30% of the true tweets</a:t>
          </a:r>
          <a:r>
            <a:rPr lang="en-US"/>
            <a:t> as </a:t>
          </a:r>
          <a:r>
            <a:rPr lang="en-US" b="1"/>
            <a:t>labeled Positives (P)</a:t>
          </a:r>
          <a:endParaRPr lang="en-US"/>
        </a:p>
      </dgm:t>
    </dgm:pt>
    <dgm:pt modelId="{21984D8A-6079-4AEE-8BB5-873FCCE8DE51}" type="parTrans" cxnId="{0D71D2AD-975D-42B4-A585-8AF37DAA7DB5}">
      <dgm:prSet/>
      <dgm:spPr/>
      <dgm:t>
        <a:bodyPr/>
        <a:lstStyle/>
        <a:p>
          <a:endParaRPr lang="en-US"/>
        </a:p>
      </dgm:t>
    </dgm:pt>
    <dgm:pt modelId="{BD5BACBE-00F9-4F8B-B1CC-05B3EB9A9E96}" type="sibTrans" cxnId="{0D71D2AD-975D-42B4-A585-8AF37DAA7DB5}">
      <dgm:prSet/>
      <dgm:spPr/>
      <dgm:t>
        <a:bodyPr/>
        <a:lstStyle/>
        <a:p>
          <a:endParaRPr lang="en-US"/>
        </a:p>
      </dgm:t>
    </dgm:pt>
    <dgm:pt modelId="{488D915F-D767-4577-A0A9-DB58E0B90E7B}">
      <dgm:prSet/>
      <dgm:spPr/>
      <dgm:t>
        <a:bodyPr/>
        <a:lstStyle/>
        <a:p>
          <a:r>
            <a:rPr lang="en-US"/>
            <a:t>Move </a:t>
          </a:r>
          <a:r>
            <a:rPr lang="en-US" b="1"/>
            <a:t>remaining true tweets + all fake tweets</a:t>
          </a:r>
          <a:r>
            <a:rPr lang="en-US"/>
            <a:t> into the </a:t>
          </a:r>
          <a:r>
            <a:rPr lang="en-US" b="1"/>
            <a:t>Unlabeled pool (U)</a:t>
          </a:r>
          <a:endParaRPr lang="en-US"/>
        </a:p>
      </dgm:t>
    </dgm:pt>
    <dgm:pt modelId="{8D6C0B7B-E4C9-490B-8CA3-1409C906755F}" type="parTrans" cxnId="{044854A4-1F01-46C4-BD7B-C3C8A757A5C8}">
      <dgm:prSet/>
      <dgm:spPr/>
      <dgm:t>
        <a:bodyPr/>
        <a:lstStyle/>
        <a:p>
          <a:endParaRPr lang="en-US"/>
        </a:p>
      </dgm:t>
    </dgm:pt>
    <dgm:pt modelId="{19E64B2B-3D6B-4EB7-A650-23A90BA92581}" type="sibTrans" cxnId="{044854A4-1F01-46C4-BD7B-C3C8A757A5C8}">
      <dgm:prSet/>
      <dgm:spPr/>
      <dgm:t>
        <a:bodyPr/>
        <a:lstStyle/>
        <a:p>
          <a:endParaRPr lang="en-US"/>
        </a:p>
      </dgm:t>
    </dgm:pt>
    <dgm:pt modelId="{AB6A9320-B1EC-41EB-B4D4-1E24FC0621A6}">
      <dgm:prSet/>
      <dgm:spPr/>
      <dgm:t>
        <a:bodyPr/>
        <a:lstStyle/>
        <a:p>
          <a:r>
            <a:rPr lang="en-US" dirty="0"/>
            <a:t>This creates a </a:t>
          </a:r>
          <a:r>
            <a:rPr lang="en-US" b="1" dirty="0"/>
            <a:t>mixed U set</a:t>
          </a:r>
          <a:r>
            <a:rPr lang="en-US" dirty="0"/>
            <a:t> that contains:</a:t>
          </a:r>
        </a:p>
      </dgm:t>
    </dgm:pt>
    <dgm:pt modelId="{BEFEC843-8589-470E-BE61-ED75B45006FF}" type="parTrans" cxnId="{E4E15051-F631-4E1C-AA56-2F707F28CFAB}">
      <dgm:prSet/>
      <dgm:spPr/>
      <dgm:t>
        <a:bodyPr/>
        <a:lstStyle/>
        <a:p>
          <a:endParaRPr lang="en-US"/>
        </a:p>
      </dgm:t>
    </dgm:pt>
    <dgm:pt modelId="{6F745051-5AC3-44DC-A3E8-38CF11196488}" type="sibTrans" cxnId="{E4E15051-F631-4E1C-AA56-2F707F28CFAB}">
      <dgm:prSet/>
      <dgm:spPr/>
      <dgm:t>
        <a:bodyPr/>
        <a:lstStyle/>
        <a:p>
          <a:endParaRPr lang="en-US"/>
        </a:p>
      </dgm:t>
    </dgm:pt>
    <dgm:pt modelId="{06DD4B89-C47D-43AA-A8AC-3B1A802E7E4F}">
      <dgm:prSet/>
      <dgm:spPr/>
      <dgm:t>
        <a:bodyPr/>
        <a:lstStyle/>
        <a:p>
          <a:r>
            <a:rPr lang="en-US" b="1" dirty="0"/>
            <a:t>Negatives (fake tweets)</a:t>
          </a:r>
          <a:endParaRPr lang="en-US" dirty="0"/>
        </a:p>
      </dgm:t>
    </dgm:pt>
    <dgm:pt modelId="{757C5C8B-23B8-49A4-AD73-BEB64C38A019}" type="parTrans" cxnId="{A8FB6008-68A0-4AE9-B414-42C59BB9D1FD}">
      <dgm:prSet/>
      <dgm:spPr/>
      <dgm:t>
        <a:bodyPr/>
        <a:lstStyle/>
        <a:p>
          <a:endParaRPr lang="en-US"/>
        </a:p>
      </dgm:t>
    </dgm:pt>
    <dgm:pt modelId="{5C4287D1-6D46-4F66-A781-4ED7A5B2FB1B}" type="sibTrans" cxnId="{A8FB6008-68A0-4AE9-B414-42C59BB9D1FD}">
      <dgm:prSet/>
      <dgm:spPr/>
      <dgm:t>
        <a:bodyPr/>
        <a:lstStyle/>
        <a:p>
          <a:endParaRPr lang="en-US"/>
        </a:p>
      </dgm:t>
    </dgm:pt>
    <dgm:pt modelId="{E2324043-4107-4149-A2DA-3D707E3BED82}">
      <dgm:prSet/>
      <dgm:spPr/>
      <dgm:t>
        <a:bodyPr/>
        <a:lstStyle/>
        <a:p>
          <a:r>
            <a:rPr lang="en-US" b="1"/>
            <a:t>Hidden positives (true tweets with labels removed)</a:t>
          </a:r>
          <a:endParaRPr lang="en-US"/>
        </a:p>
      </dgm:t>
    </dgm:pt>
    <dgm:pt modelId="{802CE18D-DDC1-4D7E-8344-DE520179D6EE}" type="parTrans" cxnId="{A2410795-CD17-49DD-BFD2-E5ED538CDFB2}">
      <dgm:prSet/>
      <dgm:spPr/>
      <dgm:t>
        <a:bodyPr/>
        <a:lstStyle/>
        <a:p>
          <a:endParaRPr lang="en-US"/>
        </a:p>
      </dgm:t>
    </dgm:pt>
    <dgm:pt modelId="{3A318C1D-8B31-4B3B-AD9F-08C33E436855}" type="sibTrans" cxnId="{A2410795-CD17-49DD-BFD2-E5ED538CDFB2}">
      <dgm:prSet/>
      <dgm:spPr/>
      <dgm:t>
        <a:bodyPr/>
        <a:lstStyle/>
        <a:p>
          <a:endParaRPr lang="en-US"/>
        </a:p>
      </dgm:t>
    </dgm:pt>
    <dgm:pt modelId="{D90A39EA-593D-49E4-895B-1134B08F39DA}">
      <dgm:prSet/>
      <dgm:spPr/>
      <dgm:t>
        <a:bodyPr/>
        <a:lstStyle/>
        <a:p>
          <a:r>
            <a:rPr lang="en-US" dirty="0"/>
            <a:t>Apply PU method</a:t>
          </a:r>
          <a:br>
            <a:rPr lang="en-US" dirty="0"/>
          </a:br>
          <a:r>
            <a:rPr lang="en-US" dirty="0"/>
            <a:t>(Elkan Noto, PU SVM, PU Bagging, Two step PU)</a:t>
          </a:r>
        </a:p>
      </dgm:t>
    </dgm:pt>
    <dgm:pt modelId="{C6FDD07E-DAF2-40ED-B131-C69F43B3F953}" type="parTrans" cxnId="{D013DD5B-8136-4E2D-BAD3-E55E84451283}">
      <dgm:prSet/>
      <dgm:spPr/>
      <dgm:t>
        <a:bodyPr/>
        <a:lstStyle/>
        <a:p>
          <a:endParaRPr lang="en-US"/>
        </a:p>
      </dgm:t>
    </dgm:pt>
    <dgm:pt modelId="{EA344E31-92C0-4624-B4D6-3A2696C5EE2F}" type="sibTrans" cxnId="{D013DD5B-8136-4E2D-BAD3-E55E84451283}">
      <dgm:prSet/>
      <dgm:spPr/>
      <dgm:t>
        <a:bodyPr/>
        <a:lstStyle/>
        <a:p>
          <a:endParaRPr lang="en-US"/>
        </a:p>
      </dgm:t>
    </dgm:pt>
    <dgm:pt modelId="{78E6BE21-6DEB-4292-8D8D-3FD96399784F}">
      <dgm:prSet/>
      <dgm:spPr/>
      <dgm:t>
        <a:bodyPr/>
        <a:lstStyle/>
        <a:p>
          <a:r>
            <a:rPr lang="en-US" dirty="0"/>
            <a:t>Evaluate Model Performance</a:t>
          </a:r>
        </a:p>
      </dgm:t>
    </dgm:pt>
    <dgm:pt modelId="{28FBC907-1961-49E3-8121-898A2BF8C0CB}" type="parTrans" cxnId="{F436D49C-8E22-499C-AB2A-A2969D204B43}">
      <dgm:prSet/>
      <dgm:spPr/>
      <dgm:t>
        <a:bodyPr/>
        <a:lstStyle/>
        <a:p>
          <a:endParaRPr lang="en-US"/>
        </a:p>
      </dgm:t>
    </dgm:pt>
    <dgm:pt modelId="{A4446196-2BDA-48AD-AE3F-65A63867128C}" type="sibTrans" cxnId="{F436D49C-8E22-499C-AB2A-A2969D204B43}">
      <dgm:prSet/>
      <dgm:spPr/>
      <dgm:t>
        <a:bodyPr/>
        <a:lstStyle/>
        <a:p>
          <a:endParaRPr lang="en-US"/>
        </a:p>
      </dgm:t>
    </dgm:pt>
    <dgm:pt modelId="{C667247E-0097-439E-8F4B-2C2DC380786B}">
      <dgm:prSet/>
      <dgm:spPr/>
      <dgm:t>
        <a:bodyPr/>
        <a:lstStyle/>
        <a:p>
          <a:r>
            <a:rPr lang="en-US" dirty="0"/>
            <a:t>Compare Supervised predictions Vs PU methods</a:t>
          </a:r>
        </a:p>
      </dgm:t>
    </dgm:pt>
    <dgm:pt modelId="{54DCDFBA-51B1-47B7-8B8E-CFC19B7A3260}" type="parTrans" cxnId="{7BDDAC75-2B75-4E1D-A211-04EE32EFC956}">
      <dgm:prSet/>
      <dgm:spPr/>
      <dgm:t>
        <a:bodyPr/>
        <a:lstStyle/>
        <a:p>
          <a:endParaRPr lang="en-US"/>
        </a:p>
      </dgm:t>
    </dgm:pt>
    <dgm:pt modelId="{89F4D689-5682-4599-943D-CA887B65C563}" type="sibTrans" cxnId="{7BDDAC75-2B75-4E1D-A211-04EE32EFC956}">
      <dgm:prSet/>
      <dgm:spPr/>
      <dgm:t>
        <a:bodyPr/>
        <a:lstStyle/>
        <a:p>
          <a:endParaRPr lang="en-US"/>
        </a:p>
      </dgm:t>
    </dgm:pt>
    <dgm:pt modelId="{1FB61ABF-D9E3-4B43-A95A-279D5BCB0B37}" type="pres">
      <dgm:prSet presAssocID="{A1FDE1DE-BDBF-46D9-B3CD-2A219778A02C}" presName="diagram" presStyleCnt="0">
        <dgm:presLayoutVars>
          <dgm:chPref val="1"/>
          <dgm:dir/>
          <dgm:animOne val="branch"/>
          <dgm:animLvl val="lvl"/>
          <dgm:resizeHandles val="exact"/>
        </dgm:presLayoutVars>
      </dgm:prSet>
      <dgm:spPr/>
    </dgm:pt>
    <dgm:pt modelId="{D8DFE968-C462-48B1-B854-FFF55B499914}" type="pres">
      <dgm:prSet presAssocID="{270CD1F6-6FDA-4654-A22F-F16E2EA3DB20}" presName="root1" presStyleCnt="0"/>
      <dgm:spPr/>
    </dgm:pt>
    <dgm:pt modelId="{DEF57272-D73E-4CF3-988B-A6F33DFC4DCC}" type="pres">
      <dgm:prSet presAssocID="{270CD1F6-6FDA-4654-A22F-F16E2EA3DB20}" presName="LevelOneTextNode" presStyleLbl="node0" presStyleIdx="0" presStyleCnt="7">
        <dgm:presLayoutVars>
          <dgm:chPref val="3"/>
        </dgm:presLayoutVars>
      </dgm:prSet>
      <dgm:spPr/>
    </dgm:pt>
    <dgm:pt modelId="{F95C72F7-CC04-4AF5-A7F0-73E6D1D2E21E}" type="pres">
      <dgm:prSet presAssocID="{270CD1F6-6FDA-4654-A22F-F16E2EA3DB20}" presName="level2hierChild" presStyleCnt="0"/>
      <dgm:spPr/>
    </dgm:pt>
    <dgm:pt modelId="{A3090601-6A0A-4C2F-955A-AF7BBE070384}" type="pres">
      <dgm:prSet presAssocID="{0A387B31-B60A-472A-B8D1-C101EA9ED777}" presName="root1" presStyleCnt="0"/>
      <dgm:spPr/>
    </dgm:pt>
    <dgm:pt modelId="{50A8333E-7D41-4728-A7B3-2C739E32E37E}" type="pres">
      <dgm:prSet presAssocID="{0A387B31-B60A-472A-B8D1-C101EA9ED777}" presName="LevelOneTextNode" presStyleLbl="node0" presStyleIdx="1" presStyleCnt="7">
        <dgm:presLayoutVars>
          <dgm:chPref val="3"/>
        </dgm:presLayoutVars>
      </dgm:prSet>
      <dgm:spPr/>
    </dgm:pt>
    <dgm:pt modelId="{830D8073-9878-4CB0-BD03-F91E4E5D81F4}" type="pres">
      <dgm:prSet presAssocID="{0A387B31-B60A-472A-B8D1-C101EA9ED777}" presName="level2hierChild" presStyleCnt="0"/>
      <dgm:spPr/>
    </dgm:pt>
    <dgm:pt modelId="{D5FB04F3-0F32-4248-82E5-250F8299F1E3}" type="pres">
      <dgm:prSet presAssocID="{488D915F-D767-4577-A0A9-DB58E0B90E7B}" presName="root1" presStyleCnt="0"/>
      <dgm:spPr/>
    </dgm:pt>
    <dgm:pt modelId="{DCC42795-7354-4D37-9195-6CF1F2872333}" type="pres">
      <dgm:prSet presAssocID="{488D915F-D767-4577-A0A9-DB58E0B90E7B}" presName="LevelOneTextNode" presStyleLbl="node0" presStyleIdx="2" presStyleCnt="7">
        <dgm:presLayoutVars>
          <dgm:chPref val="3"/>
        </dgm:presLayoutVars>
      </dgm:prSet>
      <dgm:spPr/>
    </dgm:pt>
    <dgm:pt modelId="{13B39D4A-076B-46F0-A3FF-676A97430DD6}" type="pres">
      <dgm:prSet presAssocID="{488D915F-D767-4577-A0A9-DB58E0B90E7B}" presName="level2hierChild" presStyleCnt="0"/>
      <dgm:spPr/>
    </dgm:pt>
    <dgm:pt modelId="{F0E0D4B9-3314-4B46-AF51-A748D8EE1EA5}" type="pres">
      <dgm:prSet presAssocID="{AB6A9320-B1EC-41EB-B4D4-1E24FC0621A6}" presName="root1" presStyleCnt="0"/>
      <dgm:spPr/>
    </dgm:pt>
    <dgm:pt modelId="{076F10F7-B88C-4B7A-9770-CC4F63745879}" type="pres">
      <dgm:prSet presAssocID="{AB6A9320-B1EC-41EB-B4D4-1E24FC0621A6}" presName="LevelOneTextNode" presStyleLbl="node0" presStyleIdx="3" presStyleCnt="7">
        <dgm:presLayoutVars>
          <dgm:chPref val="3"/>
        </dgm:presLayoutVars>
      </dgm:prSet>
      <dgm:spPr/>
    </dgm:pt>
    <dgm:pt modelId="{ACE3AE16-AE80-4CED-B941-3311CAC8B383}" type="pres">
      <dgm:prSet presAssocID="{AB6A9320-B1EC-41EB-B4D4-1E24FC0621A6}" presName="level2hierChild" presStyleCnt="0"/>
      <dgm:spPr/>
    </dgm:pt>
    <dgm:pt modelId="{D7BDC10A-2093-4D38-A658-3D319A8F4DCD}" type="pres">
      <dgm:prSet presAssocID="{757C5C8B-23B8-49A4-AD73-BEB64C38A019}" presName="conn2-1" presStyleLbl="parChTrans1D2" presStyleIdx="0" presStyleCnt="2"/>
      <dgm:spPr/>
    </dgm:pt>
    <dgm:pt modelId="{D04B8448-A1E4-49D5-93EC-66BF20266D6D}" type="pres">
      <dgm:prSet presAssocID="{757C5C8B-23B8-49A4-AD73-BEB64C38A019}" presName="connTx" presStyleLbl="parChTrans1D2" presStyleIdx="0" presStyleCnt="2"/>
      <dgm:spPr/>
    </dgm:pt>
    <dgm:pt modelId="{851B2848-3E0D-4021-A667-57CA692026A0}" type="pres">
      <dgm:prSet presAssocID="{06DD4B89-C47D-43AA-A8AC-3B1A802E7E4F}" presName="root2" presStyleCnt="0"/>
      <dgm:spPr/>
    </dgm:pt>
    <dgm:pt modelId="{562B6EDA-76B7-4564-8079-4B37AB92CE78}" type="pres">
      <dgm:prSet presAssocID="{06DD4B89-C47D-43AA-A8AC-3B1A802E7E4F}" presName="LevelTwoTextNode" presStyleLbl="node2" presStyleIdx="0" presStyleCnt="2">
        <dgm:presLayoutVars>
          <dgm:chPref val="3"/>
        </dgm:presLayoutVars>
      </dgm:prSet>
      <dgm:spPr/>
    </dgm:pt>
    <dgm:pt modelId="{7827D252-412C-4B00-AA34-64E81C0863A1}" type="pres">
      <dgm:prSet presAssocID="{06DD4B89-C47D-43AA-A8AC-3B1A802E7E4F}" presName="level3hierChild" presStyleCnt="0"/>
      <dgm:spPr/>
    </dgm:pt>
    <dgm:pt modelId="{623A96FC-98AA-4A5D-B7CE-548035E9A17A}" type="pres">
      <dgm:prSet presAssocID="{802CE18D-DDC1-4D7E-8344-DE520179D6EE}" presName="conn2-1" presStyleLbl="parChTrans1D2" presStyleIdx="1" presStyleCnt="2"/>
      <dgm:spPr/>
    </dgm:pt>
    <dgm:pt modelId="{E145C2AD-A0C5-4D6F-AFFB-48DDE9A41333}" type="pres">
      <dgm:prSet presAssocID="{802CE18D-DDC1-4D7E-8344-DE520179D6EE}" presName="connTx" presStyleLbl="parChTrans1D2" presStyleIdx="1" presStyleCnt="2"/>
      <dgm:spPr/>
    </dgm:pt>
    <dgm:pt modelId="{97B4354D-5C75-4D49-8E93-9D847001F264}" type="pres">
      <dgm:prSet presAssocID="{E2324043-4107-4149-A2DA-3D707E3BED82}" presName="root2" presStyleCnt="0"/>
      <dgm:spPr/>
    </dgm:pt>
    <dgm:pt modelId="{8FB91256-D18F-4E55-BE7D-B35F6BB1E5FA}" type="pres">
      <dgm:prSet presAssocID="{E2324043-4107-4149-A2DA-3D707E3BED82}" presName="LevelTwoTextNode" presStyleLbl="node2" presStyleIdx="1" presStyleCnt="2">
        <dgm:presLayoutVars>
          <dgm:chPref val="3"/>
        </dgm:presLayoutVars>
      </dgm:prSet>
      <dgm:spPr/>
    </dgm:pt>
    <dgm:pt modelId="{692680BC-9E7F-4843-8285-785F9D1B62ED}" type="pres">
      <dgm:prSet presAssocID="{E2324043-4107-4149-A2DA-3D707E3BED82}" presName="level3hierChild" presStyleCnt="0"/>
      <dgm:spPr/>
    </dgm:pt>
    <dgm:pt modelId="{8CD42B66-5F3F-4A65-B03A-4BB669943732}" type="pres">
      <dgm:prSet presAssocID="{D90A39EA-593D-49E4-895B-1134B08F39DA}" presName="root1" presStyleCnt="0"/>
      <dgm:spPr/>
    </dgm:pt>
    <dgm:pt modelId="{D393B69B-748D-4D2F-9FB3-93C8EC016096}" type="pres">
      <dgm:prSet presAssocID="{D90A39EA-593D-49E4-895B-1134B08F39DA}" presName="LevelOneTextNode" presStyleLbl="node0" presStyleIdx="4" presStyleCnt="7">
        <dgm:presLayoutVars>
          <dgm:chPref val="3"/>
        </dgm:presLayoutVars>
      </dgm:prSet>
      <dgm:spPr/>
    </dgm:pt>
    <dgm:pt modelId="{2061E5B9-ED76-4C9D-95D7-BC69CAD0B8D9}" type="pres">
      <dgm:prSet presAssocID="{D90A39EA-593D-49E4-895B-1134B08F39DA}" presName="level2hierChild" presStyleCnt="0"/>
      <dgm:spPr/>
    </dgm:pt>
    <dgm:pt modelId="{915FF5D2-382C-4F8E-8417-C1BDD1115E34}" type="pres">
      <dgm:prSet presAssocID="{78E6BE21-6DEB-4292-8D8D-3FD96399784F}" presName="root1" presStyleCnt="0"/>
      <dgm:spPr/>
    </dgm:pt>
    <dgm:pt modelId="{C98149A2-FA8B-4F18-9FFC-98718358619F}" type="pres">
      <dgm:prSet presAssocID="{78E6BE21-6DEB-4292-8D8D-3FD96399784F}" presName="LevelOneTextNode" presStyleLbl="node0" presStyleIdx="5" presStyleCnt="7">
        <dgm:presLayoutVars>
          <dgm:chPref val="3"/>
        </dgm:presLayoutVars>
      </dgm:prSet>
      <dgm:spPr/>
    </dgm:pt>
    <dgm:pt modelId="{6393D4E7-2164-445F-82C9-F2BCBCF2ACEB}" type="pres">
      <dgm:prSet presAssocID="{78E6BE21-6DEB-4292-8D8D-3FD96399784F}" presName="level2hierChild" presStyleCnt="0"/>
      <dgm:spPr/>
    </dgm:pt>
    <dgm:pt modelId="{0D8C37DC-B588-4D64-A868-5F2BEB94F2DF}" type="pres">
      <dgm:prSet presAssocID="{C667247E-0097-439E-8F4B-2C2DC380786B}" presName="root1" presStyleCnt="0"/>
      <dgm:spPr/>
    </dgm:pt>
    <dgm:pt modelId="{D94385A7-778A-4494-A3C5-0D473EBFE906}" type="pres">
      <dgm:prSet presAssocID="{C667247E-0097-439E-8F4B-2C2DC380786B}" presName="LevelOneTextNode" presStyleLbl="node0" presStyleIdx="6" presStyleCnt="7">
        <dgm:presLayoutVars>
          <dgm:chPref val="3"/>
        </dgm:presLayoutVars>
      </dgm:prSet>
      <dgm:spPr/>
    </dgm:pt>
    <dgm:pt modelId="{32D51381-B8F8-46F3-A4F8-2F72063C538F}" type="pres">
      <dgm:prSet presAssocID="{C667247E-0097-439E-8F4B-2C2DC380786B}" presName="level2hierChild" presStyleCnt="0"/>
      <dgm:spPr/>
    </dgm:pt>
  </dgm:ptLst>
  <dgm:cxnLst>
    <dgm:cxn modelId="{42A0B600-AD61-4A8E-A0C9-DCD8D00E7C94}" type="presOf" srcId="{D90A39EA-593D-49E4-895B-1134B08F39DA}" destId="{D393B69B-748D-4D2F-9FB3-93C8EC016096}" srcOrd="0" destOrd="0" presId="urn:microsoft.com/office/officeart/2005/8/layout/hierarchy2"/>
    <dgm:cxn modelId="{A8FB6008-68A0-4AE9-B414-42C59BB9D1FD}" srcId="{AB6A9320-B1EC-41EB-B4D4-1E24FC0621A6}" destId="{06DD4B89-C47D-43AA-A8AC-3B1A802E7E4F}" srcOrd="0" destOrd="0" parTransId="{757C5C8B-23B8-49A4-AD73-BEB64C38A019}" sibTransId="{5C4287D1-6D46-4F66-A781-4ED7A5B2FB1B}"/>
    <dgm:cxn modelId="{2DDC3A0F-4D27-4770-BBF1-9F292B4AB23A}" type="presOf" srcId="{A1FDE1DE-BDBF-46D9-B3CD-2A219778A02C}" destId="{1FB61ABF-D9E3-4B43-A95A-279D5BCB0B37}" srcOrd="0" destOrd="0" presId="urn:microsoft.com/office/officeart/2005/8/layout/hierarchy2"/>
    <dgm:cxn modelId="{CBBBB614-CB5A-407A-8EB8-C1D09A65F0D2}" type="presOf" srcId="{AB6A9320-B1EC-41EB-B4D4-1E24FC0621A6}" destId="{076F10F7-B88C-4B7A-9770-CC4F63745879}" srcOrd="0" destOrd="0" presId="urn:microsoft.com/office/officeart/2005/8/layout/hierarchy2"/>
    <dgm:cxn modelId="{418A3315-0A65-4410-A98A-E7958442CF95}" type="presOf" srcId="{E2324043-4107-4149-A2DA-3D707E3BED82}" destId="{8FB91256-D18F-4E55-BE7D-B35F6BB1E5FA}" srcOrd="0" destOrd="0" presId="urn:microsoft.com/office/officeart/2005/8/layout/hierarchy2"/>
    <dgm:cxn modelId="{D013DD5B-8136-4E2D-BAD3-E55E84451283}" srcId="{A1FDE1DE-BDBF-46D9-B3CD-2A219778A02C}" destId="{D90A39EA-593D-49E4-895B-1134B08F39DA}" srcOrd="4" destOrd="0" parTransId="{C6FDD07E-DAF2-40ED-B131-C69F43B3F953}" sibTransId="{EA344E31-92C0-4624-B4D6-3A2696C5EE2F}"/>
    <dgm:cxn modelId="{A090326D-9588-4B8D-BD0B-44071D0E4B8B}" type="presOf" srcId="{488D915F-D767-4577-A0A9-DB58E0B90E7B}" destId="{DCC42795-7354-4D37-9195-6CF1F2872333}" srcOrd="0" destOrd="0" presId="urn:microsoft.com/office/officeart/2005/8/layout/hierarchy2"/>
    <dgm:cxn modelId="{E4E15051-F631-4E1C-AA56-2F707F28CFAB}" srcId="{A1FDE1DE-BDBF-46D9-B3CD-2A219778A02C}" destId="{AB6A9320-B1EC-41EB-B4D4-1E24FC0621A6}" srcOrd="3" destOrd="0" parTransId="{BEFEC843-8589-470E-BE61-ED75B45006FF}" sibTransId="{6F745051-5AC3-44DC-A3E8-38CF11196488}"/>
    <dgm:cxn modelId="{75D6C152-29C1-450D-B8F6-73011A7DBE41}" type="presOf" srcId="{06DD4B89-C47D-43AA-A8AC-3B1A802E7E4F}" destId="{562B6EDA-76B7-4564-8079-4B37AB92CE78}" srcOrd="0" destOrd="0" presId="urn:microsoft.com/office/officeart/2005/8/layout/hierarchy2"/>
    <dgm:cxn modelId="{7BDDAC75-2B75-4E1D-A211-04EE32EFC956}" srcId="{A1FDE1DE-BDBF-46D9-B3CD-2A219778A02C}" destId="{C667247E-0097-439E-8F4B-2C2DC380786B}" srcOrd="6" destOrd="0" parTransId="{54DCDFBA-51B1-47B7-8B8E-CFC19B7A3260}" sibTransId="{89F4D689-5682-4599-943D-CA887B65C563}"/>
    <dgm:cxn modelId="{7E0ECE7F-A781-4AC8-9733-DB589D23B16E}" type="presOf" srcId="{0A387B31-B60A-472A-B8D1-C101EA9ED777}" destId="{50A8333E-7D41-4728-A7B3-2C739E32E37E}" srcOrd="0" destOrd="0" presId="urn:microsoft.com/office/officeart/2005/8/layout/hierarchy2"/>
    <dgm:cxn modelId="{F6396A83-386E-4F9A-B2D6-D23B0E11D0C9}" type="presOf" srcId="{270CD1F6-6FDA-4654-A22F-F16E2EA3DB20}" destId="{DEF57272-D73E-4CF3-988B-A6F33DFC4DCC}" srcOrd="0" destOrd="0" presId="urn:microsoft.com/office/officeart/2005/8/layout/hierarchy2"/>
    <dgm:cxn modelId="{7C785E86-6987-4B63-A31F-20ABB4C5B245}" type="presOf" srcId="{C667247E-0097-439E-8F4B-2C2DC380786B}" destId="{D94385A7-778A-4494-A3C5-0D473EBFE906}" srcOrd="0" destOrd="0" presId="urn:microsoft.com/office/officeart/2005/8/layout/hierarchy2"/>
    <dgm:cxn modelId="{A2410795-CD17-49DD-BFD2-E5ED538CDFB2}" srcId="{AB6A9320-B1EC-41EB-B4D4-1E24FC0621A6}" destId="{E2324043-4107-4149-A2DA-3D707E3BED82}" srcOrd="1" destOrd="0" parTransId="{802CE18D-DDC1-4D7E-8344-DE520179D6EE}" sibTransId="{3A318C1D-8B31-4B3B-AD9F-08C33E436855}"/>
    <dgm:cxn modelId="{CCD68797-2976-4465-8889-A5B3E82BF4D6}" type="presOf" srcId="{802CE18D-DDC1-4D7E-8344-DE520179D6EE}" destId="{E145C2AD-A0C5-4D6F-AFFB-48DDE9A41333}" srcOrd="1" destOrd="0" presId="urn:microsoft.com/office/officeart/2005/8/layout/hierarchy2"/>
    <dgm:cxn modelId="{70FBA297-F139-4587-8683-C3061EDCA87B}" type="presOf" srcId="{78E6BE21-6DEB-4292-8D8D-3FD96399784F}" destId="{C98149A2-FA8B-4F18-9FFC-98718358619F}" srcOrd="0" destOrd="0" presId="urn:microsoft.com/office/officeart/2005/8/layout/hierarchy2"/>
    <dgm:cxn modelId="{16CDAC9A-51B1-4389-80D2-10D969A12E20}" type="presOf" srcId="{757C5C8B-23B8-49A4-AD73-BEB64C38A019}" destId="{D7BDC10A-2093-4D38-A658-3D319A8F4DCD}" srcOrd="0" destOrd="0" presId="urn:microsoft.com/office/officeart/2005/8/layout/hierarchy2"/>
    <dgm:cxn modelId="{F436D49C-8E22-499C-AB2A-A2969D204B43}" srcId="{A1FDE1DE-BDBF-46D9-B3CD-2A219778A02C}" destId="{78E6BE21-6DEB-4292-8D8D-3FD96399784F}" srcOrd="5" destOrd="0" parTransId="{28FBC907-1961-49E3-8121-898A2BF8C0CB}" sibTransId="{A4446196-2BDA-48AD-AE3F-65A63867128C}"/>
    <dgm:cxn modelId="{044854A4-1F01-46C4-BD7B-C3C8A757A5C8}" srcId="{A1FDE1DE-BDBF-46D9-B3CD-2A219778A02C}" destId="{488D915F-D767-4577-A0A9-DB58E0B90E7B}" srcOrd="2" destOrd="0" parTransId="{8D6C0B7B-E4C9-490B-8CA3-1409C906755F}" sibTransId="{19E64B2B-3D6B-4EB7-A650-23A90BA92581}"/>
    <dgm:cxn modelId="{0D71D2AD-975D-42B4-A585-8AF37DAA7DB5}" srcId="{A1FDE1DE-BDBF-46D9-B3CD-2A219778A02C}" destId="{0A387B31-B60A-472A-B8D1-C101EA9ED777}" srcOrd="1" destOrd="0" parTransId="{21984D8A-6079-4AEE-8BB5-873FCCE8DE51}" sibTransId="{BD5BACBE-00F9-4F8B-B1CC-05B3EB9A9E96}"/>
    <dgm:cxn modelId="{C84CD2B8-F769-4576-87FF-339E3C176FBD}" type="presOf" srcId="{757C5C8B-23B8-49A4-AD73-BEB64C38A019}" destId="{D04B8448-A1E4-49D5-93EC-66BF20266D6D}" srcOrd="1" destOrd="0" presId="urn:microsoft.com/office/officeart/2005/8/layout/hierarchy2"/>
    <dgm:cxn modelId="{EA6C0BBC-FB0C-4BB1-9277-E47484E46366}" type="presOf" srcId="{802CE18D-DDC1-4D7E-8344-DE520179D6EE}" destId="{623A96FC-98AA-4A5D-B7CE-548035E9A17A}" srcOrd="0" destOrd="0" presId="urn:microsoft.com/office/officeart/2005/8/layout/hierarchy2"/>
    <dgm:cxn modelId="{E72F58DB-817E-4C19-915A-F303F00694FE}" srcId="{A1FDE1DE-BDBF-46D9-B3CD-2A219778A02C}" destId="{270CD1F6-6FDA-4654-A22F-F16E2EA3DB20}" srcOrd="0" destOrd="0" parTransId="{E7C7847B-7ACF-4812-BB5E-9C1478EA5CDA}" sibTransId="{72CA5814-4791-4C7F-9767-1022AF166AF1}"/>
    <dgm:cxn modelId="{4E039AED-01C5-4DFB-8E35-00933594B58C}" type="presParOf" srcId="{1FB61ABF-D9E3-4B43-A95A-279D5BCB0B37}" destId="{D8DFE968-C462-48B1-B854-FFF55B499914}" srcOrd="0" destOrd="0" presId="urn:microsoft.com/office/officeart/2005/8/layout/hierarchy2"/>
    <dgm:cxn modelId="{291F0F21-FD4E-426F-84A4-93A7F20CE0F1}" type="presParOf" srcId="{D8DFE968-C462-48B1-B854-FFF55B499914}" destId="{DEF57272-D73E-4CF3-988B-A6F33DFC4DCC}" srcOrd="0" destOrd="0" presId="urn:microsoft.com/office/officeart/2005/8/layout/hierarchy2"/>
    <dgm:cxn modelId="{F0FABC48-82EE-4A60-9683-5F4168EBBD84}" type="presParOf" srcId="{D8DFE968-C462-48B1-B854-FFF55B499914}" destId="{F95C72F7-CC04-4AF5-A7F0-73E6D1D2E21E}" srcOrd="1" destOrd="0" presId="urn:microsoft.com/office/officeart/2005/8/layout/hierarchy2"/>
    <dgm:cxn modelId="{A7491A33-6600-4254-9447-350BDEA33FEA}" type="presParOf" srcId="{1FB61ABF-D9E3-4B43-A95A-279D5BCB0B37}" destId="{A3090601-6A0A-4C2F-955A-AF7BBE070384}" srcOrd="1" destOrd="0" presId="urn:microsoft.com/office/officeart/2005/8/layout/hierarchy2"/>
    <dgm:cxn modelId="{DB3EB4FE-E7A6-49DB-B9FA-F968E27D2171}" type="presParOf" srcId="{A3090601-6A0A-4C2F-955A-AF7BBE070384}" destId="{50A8333E-7D41-4728-A7B3-2C739E32E37E}" srcOrd="0" destOrd="0" presId="urn:microsoft.com/office/officeart/2005/8/layout/hierarchy2"/>
    <dgm:cxn modelId="{4F85ABEB-166C-40D0-92FD-D822E8623E0E}" type="presParOf" srcId="{A3090601-6A0A-4C2F-955A-AF7BBE070384}" destId="{830D8073-9878-4CB0-BD03-F91E4E5D81F4}" srcOrd="1" destOrd="0" presId="urn:microsoft.com/office/officeart/2005/8/layout/hierarchy2"/>
    <dgm:cxn modelId="{9D846590-6114-4020-A0F6-18F66D939442}" type="presParOf" srcId="{1FB61ABF-D9E3-4B43-A95A-279D5BCB0B37}" destId="{D5FB04F3-0F32-4248-82E5-250F8299F1E3}" srcOrd="2" destOrd="0" presId="urn:microsoft.com/office/officeart/2005/8/layout/hierarchy2"/>
    <dgm:cxn modelId="{531ECC48-6ED3-4F41-8A09-53F9252CE176}" type="presParOf" srcId="{D5FB04F3-0F32-4248-82E5-250F8299F1E3}" destId="{DCC42795-7354-4D37-9195-6CF1F2872333}" srcOrd="0" destOrd="0" presId="urn:microsoft.com/office/officeart/2005/8/layout/hierarchy2"/>
    <dgm:cxn modelId="{F15D44D4-198F-4D0D-851E-FEE964F23017}" type="presParOf" srcId="{D5FB04F3-0F32-4248-82E5-250F8299F1E3}" destId="{13B39D4A-076B-46F0-A3FF-676A97430DD6}" srcOrd="1" destOrd="0" presId="urn:microsoft.com/office/officeart/2005/8/layout/hierarchy2"/>
    <dgm:cxn modelId="{2E41CEC6-E7C6-47E5-A02A-C7085758542C}" type="presParOf" srcId="{1FB61ABF-D9E3-4B43-A95A-279D5BCB0B37}" destId="{F0E0D4B9-3314-4B46-AF51-A748D8EE1EA5}" srcOrd="3" destOrd="0" presId="urn:microsoft.com/office/officeart/2005/8/layout/hierarchy2"/>
    <dgm:cxn modelId="{3D80EB3D-C387-4672-AFDB-EB9532965057}" type="presParOf" srcId="{F0E0D4B9-3314-4B46-AF51-A748D8EE1EA5}" destId="{076F10F7-B88C-4B7A-9770-CC4F63745879}" srcOrd="0" destOrd="0" presId="urn:microsoft.com/office/officeart/2005/8/layout/hierarchy2"/>
    <dgm:cxn modelId="{C2F3A878-6C3D-4472-81C9-C99967CFA826}" type="presParOf" srcId="{F0E0D4B9-3314-4B46-AF51-A748D8EE1EA5}" destId="{ACE3AE16-AE80-4CED-B941-3311CAC8B383}" srcOrd="1" destOrd="0" presId="urn:microsoft.com/office/officeart/2005/8/layout/hierarchy2"/>
    <dgm:cxn modelId="{F47BA8FD-93F8-4457-8312-889848867B06}" type="presParOf" srcId="{ACE3AE16-AE80-4CED-B941-3311CAC8B383}" destId="{D7BDC10A-2093-4D38-A658-3D319A8F4DCD}" srcOrd="0" destOrd="0" presId="urn:microsoft.com/office/officeart/2005/8/layout/hierarchy2"/>
    <dgm:cxn modelId="{DE616532-0F45-4C37-9DA3-D6391B1E5EBA}" type="presParOf" srcId="{D7BDC10A-2093-4D38-A658-3D319A8F4DCD}" destId="{D04B8448-A1E4-49D5-93EC-66BF20266D6D}" srcOrd="0" destOrd="0" presId="urn:microsoft.com/office/officeart/2005/8/layout/hierarchy2"/>
    <dgm:cxn modelId="{3E70F829-6853-4E88-98C3-4EF9BC3BBF62}" type="presParOf" srcId="{ACE3AE16-AE80-4CED-B941-3311CAC8B383}" destId="{851B2848-3E0D-4021-A667-57CA692026A0}" srcOrd="1" destOrd="0" presId="urn:microsoft.com/office/officeart/2005/8/layout/hierarchy2"/>
    <dgm:cxn modelId="{5C6B843B-EA50-4682-AA33-69E1A362DA41}" type="presParOf" srcId="{851B2848-3E0D-4021-A667-57CA692026A0}" destId="{562B6EDA-76B7-4564-8079-4B37AB92CE78}" srcOrd="0" destOrd="0" presId="urn:microsoft.com/office/officeart/2005/8/layout/hierarchy2"/>
    <dgm:cxn modelId="{1C7BADBB-B195-43BF-A70B-6795FEFB2722}" type="presParOf" srcId="{851B2848-3E0D-4021-A667-57CA692026A0}" destId="{7827D252-412C-4B00-AA34-64E81C0863A1}" srcOrd="1" destOrd="0" presId="urn:microsoft.com/office/officeart/2005/8/layout/hierarchy2"/>
    <dgm:cxn modelId="{B590EB9C-41A7-4F70-8AC1-F40220D77D36}" type="presParOf" srcId="{ACE3AE16-AE80-4CED-B941-3311CAC8B383}" destId="{623A96FC-98AA-4A5D-B7CE-548035E9A17A}" srcOrd="2" destOrd="0" presId="urn:microsoft.com/office/officeart/2005/8/layout/hierarchy2"/>
    <dgm:cxn modelId="{8DADE912-5B6E-416E-A4BA-0099AD50FA78}" type="presParOf" srcId="{623A96FC-98AA-4A5D-B7CE-548035E9A17A}" destId="{E145C2AD-A0C5-4D6F-AFFB-48DDE9A41333}" srcOrd="0" destOrd="0" presId="urn:microsoft.com/office/officeart/2005/8/layout/hierarchy2"/>
    <dgm:cxn modelId="{CAB127F0-2A61-47FD-A5C4-38151BDD81EC}" type="presParOf" srcId="{ACE3AE16-AE80-4CED-B941-3311CAC8B383}" destId="{97B4354D-5C75-4D49-8E93-9D847001F264}" srcOrd="3" destOrd="0" presId="urn:microsoft.com/office/officeart/2005/8/layout/hierarchy2"/>
    <dgm:cxn modelId="{D26A8AC4-F4A7-4792-93B2-AA42BEE54E31}" type="presParOf" srcId="{97B4354D-5C75-4D49-8E93-9D847001F264}" destId="{8FB91256-D18F-4E55-BE7D-B35F6BB1E5FA}" srcOrd="0" destOrd="0" presId="urn:microsoft.com/office/officeart/2005/8/layout/hierarchy2"/>
    <dgm:cxn modelId="{9A866A25-060B-4E84-A789-EBE342C34082}" type="presParOf" srcId="{97B4354D-5C75-4D49-8E93-9D847001F264}" destId="{692680BC-9E7F-4843-8285-785F9D1B62ED}" srcOrd="1" destOrd="0" presId="urn:microsoft.com/office/officeart/2005/8/layout/hierarchy2"/>
    <dgm:cxn modelId="{11BF0CC3-450C-431E-B162-7B605EA26357}" type="presParOf" srcId="{1FB61ABF-D9E3-4B43-A95A-279D5BCB0B37}" destId="{8CD42B66-5F3F-4A65-B03A-4BB669943732}" srcOrd="4" destOrd="0" presId="urn:microsoft.com/office/officeart/2005/8/layout/hierarchy2"/>
    <dgm:cxn modelId="{6CB9CCDF-9A8F-49B1-8BAA-067CD884280B}" type="presParOf" srcId="{8CD42B66-5F3F-4A65-B03A-4BB669943732}" destId="{D393B69B-748D-4D2F-9FB3-93C8EC016096}" srcOrd="0" destOrd="0" presId="urn:microsoft.com/office/officeart/2005/8/layout/hierarchy2"/>
    <dgm:cxn modelId="{96E06919-2711-4633-9438-5AFA2955CD66}" type="presParOf" srcId="{8CD42B66-5F3F-4A65-B03A-4BB669943732}" destId="{2061E5B9-ED76-4C9D-95D7-BC69CAD0B8D9}" srcOrd="1" destOrd="0" presId="urn:microsoft.com/office/officeart/2005/8/layout/hierarchy2"/>
    <dgm:cxn modelId="{8F30E34C-694C-436C-8896-35735DC2AB4A}" type="presParOf" srcId="{1FB61ABF-D9E3-4B43-A95A-279D5BCB0B37}" destId="{915FF5D2-382C-4F8E-8417-C1BDD1115E34}" srcOrd="5" destOrd="0" presId="urn:microsoft.com/office/officeart/2005/8/layout/hierarchy2"/>
    <dgm:cxn modelId="{E2D40213-1654-4F12-9923-8C7761C5F941}" type="presParOf" srcId="{915FF5D2-382C-4F8E-8417-C1BDD1115E34}" destId="{C98149A2-FA8B-4F18-9FFC-98718358619F}" srcOrd="0" destOrd="0" presId="urn:microsoft.com/office/officeart/2005/8/layout/hierarchy2"/>
    <dgm:cxn modelId="{02F9B321-51BE-4122-AF53-6DD35479F3CA}" type="presParOf" srcId="{915FF5D2-382C-4F8E-8417-C1BDD1115E34}" destId="{6393D4E7-2164-445F-82C9-F2BCBCF2ACEB}" srcOrd="1" destOrd="0" presId="urn:microsoft.com/office/officeart/2005/8/layout/hierarchy2"/>
    <dgm:cxn modelId="{1495CBE0-241F-4513-A70E-DF63834A2C31}" type="presParOf" srcId="{1FB61ABF-D9E3-4B43-A95A-279D5BCB0B37}" destId="{0D8C37DC-B588-4D64-A868-5F2BEB94F2DF}" srcOrd="6" destOrd="0" presId="urn:microsoft.com/office/officeart/2005/8/layout/hierarchy2"/>
    <dgm:cxn modelId="{3260AF0E-5272-4F5E-96AF-B289733916B4}" type="presParOf" srcId="{0D8C37DC-B588-4D64-A868-5F2BEB94F2DF}" destId="{D94385A7-778A-4494-A3C5-0D473EBFE906}" srcOrd="0" destOrd="0" presId="urn:microsoft.com/office/officeart/2005/8/layout/hierarchy2"/>
    <dgm:cxn modelId="{157EB725-1135-4662-A912-CE5B57DF851E}" type="presParOf" srcId="{0D8C37DC-B588-4D64-A868-5F2BEB94F2DF}" destId="{32D51381-B8F8-46F3-A4F8-2F72063C538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03BF1-41C3-45DA-84F1-62A0FF3DDFAB}">
      <dsp:nvSpPr>
        <dsp:cNvPr id="0" name=""/>
        <dsp:cNvSpPr/>
      </dsp:nvSpPr>
      <dsp:spPr>
        <a:xfrm>
          <a:off x="0" y="482"/>
          <a:ext cx="10667403" cy="11285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1B9404-9836-4348-A671-ABCFAFED9696}">
      <dsp:nvSpPr>
        <dsp:cNvPr id="0" name=""/>
        <dsp:cNvSpPr/>
      </dsp:nvSpPr>
      <dsp:spPr>
        <a:xfrm>
          <a:off x="341371" y="254395"/>
          <a:ext cx="620676" cy="6206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49FCA7-020B-41B9-B38C-35796A29F242}">
      <dsp:nvSpPr>
        <dsp:cNvPr id="0" name=""/>
        <dsp:cNvSpPr/>
      </dsp:nvSpPr>
      <dsp:spPr>
        <a:xfrm>
          <a:off x="1303419" y="482"/>
          <a:ext cx="9363983" cy="1128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33" tIns="119433" rIns="119433" bIns="119433" numCol="1" spcCol="1270" anchor="ctr" anchorCtr="0">
          <a:noAutofit/>
        </a:bodyPr>
        <a:lstStyle/>
        <a:p>
          <a:pPr marL="0" lvl="0" indent="0" algn="l" defTabSz="622300">
            <a:lnSpc>
              <a:spcPct val="90000"/>
            </a:lnSpc>
            <a:spcBef>
              <a:spcPct val="0"/>
            </a:spcBef>
            <a:spcAft>
              <a:spcPct val="35000"/>
            </a:spcAft>
            <a:buNone/>
          </a:pPr>
          <a:r>
            <a:rPr lang="en-US" sz="1400" b="1" kern="1200"/>
            <a:t>Social media platforms (e.g., Twitter/X)</a:t>
          </a:r>
          <a:r>
            <a:rPr lang="en-US" sz="1400" kern="1200"/>
            <a:t> enable </a:t>
          </a:r>
          <a:r>
            <a:rPr lang="en-US" sz="1400" b="1" kern="1200"/>
            <a:t>rapid and large-scale spread of misinformation</a:t>
          </a:r>
          <a:r>
            <a:rPr lang="en-US" sz="1400" kern="1200"/>
            <a:t>, often faster than verified news.</a:t>
          </a:r>
        </a:p>
      </dsp:txBody>
      <dsp:txXfrm>
        <a:off x="1303419" y="482"/>
        <a:ext cx="9363983" cy="1128501"/>
      </dsp:txXfrm>
    </dsp:sp>
    <dsp:sp modelId="{225934EE-C86A-41BA-AE6B-B5A0F0F19930}">
      <dsp:nvSpPr>
        <dsp:cNvPr id="0" name=""/>
        <dsp:cNvSpPr/>
      </dsp:nvSpPr>
      <dsp:spPr>
        <a:xfrm>
          <a:off x="0" y="1411109"/>
          <a:ext cx="10667403" cy="11285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ED6FEB-E107-4E9F-9287-9C1711FEC761}">
      <dsp:nvSpPr>
        <dsp:cNvPr id="0" name=""/>
        <dsp:cNvSpPr/>
      </dsp:nvSpPr>
      <dsp:spPr>
        <a:xfrm>
          <a:off x="341371" y="1665022"/>
          <a:ext cx="620676" cy="6206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AE685D-5660-48F8-ACFC-94490C7BEE09}">
      <dsp:nvSpPr>
        <dsp:cNvPr id="0" name=""/>
        <dsp:cNvSpPr/>
      </dsp:nvSpPr>
      <dsp:spPr>
        <a:xfrm>
          <a:off x="1303419" y="1411109"/>
          <a:ext cx="9363983" cy="1128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33" tIns="119433" rIns="119433" bIns="119433" numCol="1" spcCol="1270" anchor="ctr" anchorCtr="0">
          <a:noAutofit/>
        </a:bodyPr>
        <a:lstStyle/>
        <a:p>
          <a:pPr marL="0" lvl="0" indent="0" algn="l" defTabSz="622300">
            <a:lnSpc>
              <a:spcPct val="90000"/>
            </a:lnSpc>
            <a:spcBef>
              <a:spcPct val="0"/>
            </a:spcBef>
            <a:spcAft>
              <a:spcPct val="35000"/>
            </a:spcAft>
            <a:buNone/>
          </a:pPr>
          <a:r>
            <a:rPr lang="en-US" sz="1400" b="1" kern="1200"/>
            <a:t>Traditional fake-news detection models</a:t>
          </a:r>
          <a:r>
            <a:rPr lang="en-US" sz="1400" kern="1200"/>
            <a:t> rely on </a:t>
          </a:r>
          <a:r>
            <a:rPr lang="en-US" sz="1400" b="1" kern="1200"/>
            <a:t>fully labeled data</a:t>
          </a:r>
          <a:r>
            <a:rPr lang="en-US" sz="1400" kern="1200"/>
            <a:t>, but real-world labels are </a:t>
          </a:r>
          <a:r>
            <a:rPr lang="en-US" sz="1400" b="1" kern="1200"/>
            <a:t>scarce, noisy, and expensive</a:t>
          </a:r>
          <a:r>
            <a:rPr lang="en-US" sz="1400" kern="1200"/>
            <a:t> to obtain through fact-checking.</a:t>
          </a:r>
        </a:p>
      </dsp:txBody>
      <dsp:txXfrm>
        <a:off x="1303419" y="1411109"/>
        <a:ext cx="9363983" cy="1128501"/>
      </dsp:txXfrm>
    </dsp:sp>
    <dsp:sp modelId="{63C81ABB-AD7A-4D62-9D80-B2E61CBF1317}">
      <dsp:nvSpPr>
        <dsp:cNvPr id="0" name=""/>
        <dsp:cNvSpPr/>
      </dsp:nvSpPr>
      <dsp:spPr>
        <a:xfrm>
          <a:off x="0" y="2821736"/>
          <a:ext cx="10667403" cy="11285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8F528A-C445-4A15-AB72-E9CCE23F2396}">
      <dsp:nvSpPr>
        <dsp:cNvPr id="0" name=""/>
        <dsp:cNvSpPr/>
      </dsp:nvSpPr>
      <dsp:spPr>
        <a:xfrm>
          <a:off x="341371" y="3075649"/>
          <a:ext cx="620676" cy="6206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25ED9B-DA88-442E-BDA7-3494E7CA5E45}">
      <dsp:nvSpPr>
        <dsp:cNvPr id="0" name=""/>
        <dsp:cNvSpPr/>
      </dsp:nvSpPr>
      <dsp:spPr>
        <a:xfrm>
          <a:off x="1303419" y="2821736"/>
          <a:ext cx="9363983" cy="1128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33" tIns="119433" rIns="119433" bIns="119433" numCol="1" spcCol="1270" anchor="ctr" anchorCtr="0">
          <a:noAutofit/>
        </a:bodyPr>
        <a:lstStyle/>
        <a:p>
          <a:pPr marL="0" lvl="0" indent="0" algn="l" defTabSz="622300">
            <a:lnSpc>
              <a:spcPct val="90000"/>
            </a:lnSpc>
            <a:spcBef>
              <a:spcPct val="0"/>
            </a:spcBef>
            <a:spcAft>
              <a:spcPct val="35000"/>
            </a:spcAft>
            <a:buNone/>
          </a:pPr>
          <a:r>
            <a:rPr lang="en-US" sz="1400" b="1" kern="1200"/>
            <a:t>High false positives or false negatives</a:t>
          </a:r>
          <a:r>
            <a:rPr lang="en-US" sz="1400" kern="1200"/>
            <a:t> can either </a:t>
          </a:r>
          <a:r>
            <a:rPr lang="en-US" sz="1400" b="1" kern="1200"/>
            <a:t>censor real information</a:t>
          </a:r>
          <a:r>
            <a:rPr lang="en-US" sz="1400" kern="1200"/>
            <a:t> or </a:t>
          </a:r>
          <a:r>
            <a:rPr lang="en-US" sz="1400" b="1" kern="1200"/>
            <a:t>allow harmful fake content</a:t>
          </a:r>
          <a:r>
            <a:rPr lang="en-US" sz="1400" kern="1200"/>
            <a:t>, reducing public trust and increasing societal risk.</a:t>
          </a:r>
          <a:br>
            <a:rPr lang="en-US" sz="1400" kern="1200"/>
          </a:br>
          <a:br>
            <a:rPr lang="en-US" sz="1400" kern="1200"/>
          </a:br>
          <a:endParaRPr lang="en-US" sz="1400" kern="1200"/>
        </a:p>
      </dsp:txBody>
      <dsp:txXfrm>
        <a:off x="1303419" y="2821736"/>
        <a:ext cx="9363983" cy="1128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99817-ED79-4132-A717-74E9AF2C02F7}">
      <dsp:nvSpPr>
        <dsp:cNvPr id="0" name=""/>
        <dsp:cNvSpPr/>
      </dsp:nvSpPr>
      <dsp:spPr>
        <a:xfrm>
          <a:off x="3125" y="1149121"/>
          <a:ext cx="2231404" cy="141694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0E057DC-379A-45A3-94A1-C9C4FE2001C9}">
      <dsp:nvSpPr>
        <dsp:cNvPr id="0" name=""/>
        <dsp:cNvSpPr/>
      </dsp:nvSpPr>
      <dsp:spPr>
        <a:xfrm>
          <a:off x="251058" y="1384658"/>
          <a:ext cx="2231404" cy="141694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a:t>
          </a:r>
          <a:r>
            <a:rPr lang="en-US" sz="1300" b="1" kern="1200"/>
            <a:t>rarely know all fake and real tweets</a:t>
          </a:r>
          <a:r>
            <a:rPr lang="en-US" sz="1300" kern="1200"/>
            <a:t> with certainty.</a:t>
          </a:r>
        </a:p>
      </dsp:txBody>
      <dsp:txXfrm>
        <a:off x="292559" y="1426159"/>
        <a:ext cx="2148402" cy="1333939"/>
      </dsp:txXfrm>
    </dsp:sp>
    <dsp:sp modelId="{528555BD-3F54-4FEA-AB5C-A06BD8DD5CC9}">
      <dsp:nvSpPr>
        <dsp:cNvPr id="0" name=""/>
        <dsp:cNvSpPr/>
      </dsp:nvSpPr>
      <dsp:spPr>
        <a:xfrm>
          <a:off x="2730396" y="1149121"/>
          <a:ext cx="2231404" cy="141694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1971F45-F9B6-4CFD-B339-1F01C784B7C3}">
      <dsp:nvSpPr>
        <dsp:cNvPr id="0" name=""/>
        <dsp:cNvSpPr/>
      </dsp:nvSpPr>
      <dsp:spPr>
        <a:xfrm>
          <a:off x="2978330" y="1384658"/>
          <a:ext cx="2231404" cy="141694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Usually, only a </a:t>
          </a:r>
          <a:r>
            <a:rPr lang="en-US" sz="1300" b="1" kern="1200"/>
            <a:t>small subset is verified</a:t>
          </a:r>
          <a:r>
            <a:rPr lang="en-US" sz="1300" kern="1200"/>
            <a:t> by fact-checkers. The rest of the tweets are </a:t>
          </a:r>
          <a:r>
            <a:rPr lang="en-US" sz="1300" b="1" kern="1200"/>
            <a:t>unlabeled.</a:t>
          </a:r>
          <a:endParaRPr lang="en-US" sz="1300" kern="1200"/>
        </a:p>
      </dsp:txBody>
      <dsp:txXfrm>
        <a:off x="3019831" y="1426159"/>
        <a:ext cx="2148402" cy="1333939"/>
      </dsp:txXfrm>
    </dsp:sp>
    <dsp:sp modelId="{93CA875D-3418-458C-BF2B-7EA807BAC4FC}">
      <dsp:nvSpPr>
        <dsp:cNvPr id="0" name=""/>
        <dsp:cNvSpPr/>
      </dsp:nvSpPr>
      <dsp:spPr>
        <a:xfrm>
          <a:off x="5457668" y="1149121"/>
          <a:ext cx="2231404" cy="141694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ECA63BF-1FC4-46E7-9D88-7E98CDC0E265}">
      <dsp:nvSpPr>
        <dsp:cNvPr id="0" name=""/>
        <dsp:cNvSpPr/>
      </dsp:nvSpPr>
      <dsp:spPr>
        <a:xfrm>
          <a:off x="5705602" y="1384658"/>
          <a:ext cx="2231404" cy="141694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 the data naturally becomes:</a:t>
          </a:r>
          <a:br>
            <a:rPr lang="en-US" sz="1300" kern="1200" dirty="0"/>
          </a:br>
          <a:r>
            <a:rPr lang="en-US" sz="1300" b="1" kern="1200" dirty="0"/>
            <a:t>P = verified positives</a:t>
          </a:r>
          <a:r>
            <a:rPr lang="en-US" sz="1300" kern="1200" dirty="0"/>
            <a:t> (e.g., confirmed fake news)</a:t>
          </a:r>
          <a:br>
            <a:rPr lang="en-US" sz="1300" kern="1200" dirty="0"/>
          </a:br>
          <a:r>
            <a:rPr lang="en-US" sz="1300" b="1" kern="1200" dirty="0"/>
            <a:t>U = everything else</a:t>
          </a:r>
          <a:r>
            <a:rPr lang="en-US" sz="1300" kern="1200" dirty="0"/>
            <a:t> (mix of real + hidden fake)</a:t>
          </a:r>
        </a:p>
      </dsp:txBody>
      <dsp:txXfrm>
        <a:off x="5747103" y="1426159"/>
        <a:ext cx="2148402" cy="1333939"/>
      </dsp:txXfrm>
    </dsp:sp>
    <dsp:sp modelId="{DFE883C7-9344-4C2F-A451-F92B5052C138}">
      <dsp:nvSpPr>
        <dsp:cNvPr id="0" name=""/>
        <dsp:cNvSpPr/>
      </dsp:nvSpPr>
      <dsp:spPr>
        <a:xfrm>
          <a:off x="8184939" y="1149121"/>
          <a:ext cx="2231404" cy="141694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1F8C124-B717-4245-9533-59E60B557B42}">
      <dsp:nvSpPr>
        <dsp:cNvPr id="0" name=""/>
        <dsp:cNvSpPr/>
      </dsp:nvSpPr>
      <dsp:spPr>
        <a:xfrm>
          <a:off x="8432873" y="1384658"/>
          <a:ext cx="2231404" cy="141694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Unlabeled ≠ Negative</a:t>
          </a:r>
        </a:p>
      </dsp:txBody>
      <dsp:txXfrm>
        <a:off x="8474374" y="1426159"/>
        <a:ext cx="2148402" cy="1333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CCAD5-99C6-462A-BB33-11BF083B9D7A}">
      <dsp:nvSpPr>
        <dsp:cNvPr id="0" name=""/>
        <dsp:cNvSpPr/>
      </dsp:nvSpPr>
      <dsp:spPr>
        <a:xfrm>
          <a:off x="1098602" y="1044121"/>
          <a:ext cx="877810" cy="7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D808FB-AF72-41BC-B09E-049CA126CF1B}">
      <dsp:nvSpPr>
        <dsp:cNvPr id="0" name=""/>
        <dsp:cNvSpPr/>
      </dsp:nvSpPr>
      <dsp:spPr>
        <a:xfrm>
          <a:off x="2029081" y="970421"/>
          <a:ext cx="100948" cy="189606"/>
        </a:xfrm>
        <a:prstGeom prst="chevron">
          <a:avLst>
            <a:gd name="adj" fmla="val 9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C0A0D3-9B41-477F-9D8E-D2DDB288CB79}">
      <dsp:nvSpPr>
        <dsp:cNvPr id="0" name=""/>
        <dsp:cNvSpPr/>
      </dsp:nvSpPr>
      <dsp:spPr>
        <a:xfrm>
          <a:off x="544990" y="600271"/>
          <a:ext cx="887772" cy="88777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50" tIns="34450" rIns="34450" bIns="34450" numCol="1" spcCol="1270" anchor="ctr" anchorCtr="0">
          <a:noAutofit/>
        </a:bodyPr>
        <a:lstStyle/>
        <a:p>
          <a:pPr marL="0" lvl="0" indent="0" algn="ctr" defTabSz="1555750">
            <a:lnSpc>
              <a:spcPct val="90000"/>
            </a:lnSpc>
            <a:spcBef>
              <a:spcPct val="0"/>
            </a:spcBef>
            <a:spcAft>
              <a:spcPct val="35000"/>
            </a:spcAft>
            <a:buNone/>
          </a:pPr>
          <a:r>
            <a:rPr lang="en-US" sz="3500" kern="1200"/>
            <a:t>1</a:t>
          </a:r>
        </a:p>
      </dsp:txBody>
      <dsp:txXfrm>
        <a:off x="675001" y="730282"/>
        <a:ext cx="627750" cy="627750"/>
      </dsp:txXfrm>
    </dsp:sp>
    <dsp:sp modelId="{F25A3B04-5075-4BE4-8CFD-F226A851D71D}">
      <dsp:nvSpPr>
        <dsp:cNvPr id="0" name=""/>
        <dsp:cNvSpPr/>
      </dsp:nvSpPr>
      <dsp:spPr>
        <a:xfrm>
          <a:off x="1339" y="1653643"/>
          <a:ext cx="197507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796" tIns="165100" rIns="155796" bIns="165100" numCol="1" spcCol="1270" anchor="t" anchorCtr="0">
          <a:noAutofit/>
        </a:bodyPr>
        <a:lstStyle/>
        <a:p>
          <a:pPr marL="0" lvl="0" indent="0" algn="l" defTabSz="488950">
            <a:lnSpc>
              <a:spcPct val="90000"/>
            </a:lnSpc>
            <a:spcBef>
              <a:spcPct val="0"/>
            </a:spcBef>
            <a:spcAft>
              <a:spcPct val="35000"/>
            </a:spcAft>
            <a:buNone/>
          </a:pPr>
          <a:r>
            <a:rPr lang="en-US" sz="1100" kern="1200" dirty="0"/>
            <a:t>Load the dataset and required dependencies.  </a:t>
          </a:r>
        </a:p>
      </dsp:txBody>
      <dsp:txXfrm>
        <a:off x="1339" y="2046763"/>
        <a:ext cx="1975073" cy="1572480"/>
      </dsp:txXfrm>
    </dsp:sp>
    <dsp:sp modelId="{76A73735-5A22-4E2E-9C3F-EE5E005D1F41}">
      <dsp:nvSpPr>
        <dsp:cNvPr id="0" name=""/>
        <dsp:cNvSpPr/>
      </dsp:nvSpPr>
      <dsp:spPr>
        <a:xfrm>
          <a:off x="2195865" y="1044121"/>
          <a:ext cx="1975073" cy="7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4595D3-CDAA-42AF-A02E-18A3E29FD98B}">
      <dsp:nvSpPr>
        <dsp:cNvPr id="0" name=""/>
        <dsp:cNvSpPr/>
      </dsp:nvSpPr>
      <dsp:spPr>
        <a:xfrm>
          <a:off x="4223607" y="970421"/>
          <a:ext cx="100948" cy="189606"/>
        </a:xfrm>
        <a:prstGeom prst="chevron">
          <a:avLst>
            <a:gd name="adj" fmla="val 9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436F6A-84FB-4E55-A4B5-8F2422297884}">
      <dsp:nvSpPr>
        <dsp:cNvPr id="0" name=""/>
        <dsp:cNvSpPr/>
      </dsp:nvSpPr>
      <dsp:spPr>
        <a:xfrm>
          <a:off x="2739515" y="600271"/>
          <a:ext cx="887772" cy="88777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50" tIns="34450" rIns="34450" bIns="34450" numCol="1" spcCol="1270" anchor="ctr" anchorCtr="0">
          <a:noAutofit/>
        </a:bodyPr>
        <a:lstStyle/>
        <a:p>
          <a:pPr marL="0" lvl="0" indent="0" algn="ctr" defTabSz="1555750">
            <a:lnSpc>
              <a:spcPct val="90000"/>
            </a:lnSpc>
            <a:spcBef>
              <a:spcPct val="0"/>
            </a:spcBef>
            <a:spcAft>
              <a:spcPct val="35000"/>
            </a:spcAft>
            <a:buNone/>
          </a:pPr>
          <a:r>
            <a:rPr lang="en-US" sz="3500" kern="1200"/>
            <a:t>2</a:t>
          </a:r>
        </a:p>
      </dsp:txBody>
      <dsp:txXfrm>
        <a:off x="2869526" y="730282"/>
        <a:ext cx="627750" cy="627750"/>
      </dsp:txXfrm>
    </dsp:sp>
    <dsp:sp modelId="{4E6DED0F-51A2-4746-90EC-E07699655EDA}">
      <dsp:nvSpPr>
        <dsp:cNvPr id="0" name=""/>
        <dsp:cNvSpPr/>
      </dsp:nvSpPr>
      <dsp:spPr>
        <a:xfrm>
          <a:off x="2195865" y="1653643"/>
          <a:ext cx="197507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796" tIns="165100" rIns="155796" bIns="165100" numCol="1" spcCol="1270" anchor="t" anchorCtr="0">
          <a:noAutofit/>
        </a:bodyPr>
        <a:lstStyle/>
        <a:p>
          <a:pPr marL="0" lvl="0" indent="0" algn="l" defTabSz="488950">
            <a:lnSpc>
              <a:spcPct val="90000"/>
            </a:lnSpc>
            <a:spcBef>
              <a:spcPct val="0"/>
            </a:spcBef>
            <a:spcAft>
              <a:spcPct val="35000"/>
            </a:spcAft>
            <a:buNone/>
          </a:pPr>
          <a:r>
            <a:rPr lang="en-US" sz="1100" kern="1200" dirty="0"/>
            <a:t>Preprocess using the </a:t>
          </a:r>
          <a:r>
            <a:rPr lang="en-US" sz="1100" b="1" kern="1200" dirty="0"/>
            <a:t>TruthSeeker2023 dataset</a:t>
          </a:r>
          <a:r>
            <a:rPr lang="en-US" sz="1100" kern="1200" dirty="0"/>
            <a:t> (tweet text + user/engagement metadata) and finally convert it to TF-IDF features. </a:t>
          </a:r>
        </a:p>
      </dsp:txBody>
      <dsp:txXfrm>
        <a:off x="2195865" y="2046763"/>
        <a:ext cx="1975073" cy="1572480"/>
      </dsp:txXfrm>
    </dsp:sp>
    <dsp:sp modelId="{4FDD8868-8B46-4DB8-82BD-42901F78907A}">
      <dsp:nvSpPr>
        <dsp:cNvPr id="0" name=""/>
        <dsp:cNvSpPr/>
      </dsp:nvSpPr>
      <dsp:spPr>
        <a:xfrm>
          <a:off x="4390391" y="1044121"/>
          <a:ext cx="1975073" cy="7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0A9D-DD3F-4417-BDC4-7C7D1886EA5A}">
      <dsp:nvSpPr>
        <dsp:cNvPr id="0" name=""/>
        <dsp:cNvSpPr/>
      </dsp:nvSpPr>
      <dsp:spPr>
        <a:xfrm>
          <a:off x="6418132" y="970421"/>
          <a:ext cx="100948" cy="189607"/>
        </a:xfrm>
        <a:prstGeom prst="chevron">
          <a:avLst>
            <a:gd name="adj" fmla="val 9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F4280F-B48C-4929-A645-98592C45B853}">
      <dsp:nvSpPr>
        <dsp:cNvPr id="0" name=""/>
        <dsp:cNvSpPr/>
      </dsp:nvSpPr>
      <dsp:spPr>
        <a:xfrm>
          <a:off x="4934041" y="600271"/>
          <a:ext cx="887772" cy="88777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50" tIns="34450" rIns="34450" bIns="34450" numCol="1" spcCol="1270" anchor="ctr" anchorCtr="0">
          <a:noAutofit/>
        </a:bodyPr>
        <a:lstStyle/>
        <a:p>
          <a:pPr marL="0" lvl="0" indent="0" algn="ctr" defTabSz="1555750">
            <a:lnSpc>
              <a:spcPct val="90000"/>
            </a:lnSpc>
            <a:spcBef>
              <a:spcPct val="0"/>
            </a:spcBef>
            <a:spcAft>
              <a:spcPct val="35000"/>
            </a:spcAft>
            <a:buNone/>
          </a:pPr>
          <a:r>
            <a:rPr lang="en-US" sz="3500" kern="1200"/>
            <a:t>3</a:t>
          </a:r>
        </a:p>
      </dsp:txBody>
      <dsp:txXfrm>
        <a:off x="5064052" y="730282"/>
        <a:ext cx="627750" cy="627750"/>
      </dsp:txXfrm>
    </dsp:sp>
    <dsp:sp modelId="{43957BD8-E690-49F4-98E1-16D88D6CB4CE}">
      <dsp:nvSpPr>
        <dsp:cNvPr id="0" name=""/>
        <dsp:cNvSpPr/>
      </dsp:nvSpPr>
      <dsp:spPr>
        <a:xfrm>
          <a:off x="4390391" y="1653643"/>
          <a:ext cx="197507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796" tIns="165100" rIns="155796" bIns="165100" numCol="1" spcCol="1270" anchor="t" anchorCtr="0">
          <a:noAutofit/>
        </a:bodyPr>
        <a:lstStyle/>
        <a:p>
          <a:pPr marL="0" lvl="0" indent="0" algn="l" defTabSz="488950">
            <a:lnSpc>
              <a:spcPct val="90000"/>
            </a:lnSpc>
            <a:spcBef>
              <a:spcPct val="0"/>
            </a:spcBef>
            <a:spcAft>
              <a:spcPct val="35000"/>
            </a:spcAft>
            <a:buNone/>
          </a:pPr>
          <a:r>
            <a:rPr lang="en-US" sz="1100" b="1" kern="1200" dirty="0"/>
            <a:t>Establish strong supervised learning baselines</a:t>
          </a:r>
          <a:r>
            <a:rPr lang="en-US" sz="1100" kern="1200" dirty="0"/>
            <a:t> by training multiple fully-labeled classifiers on TF-IDF + numeric features.</a:t>
          </a:r>
        </a:p>
      </dsp:txBody>
      <dsp:txXfrm>
        <a:off x="4390391" y="2046763"/>
        <a:ext cx="1975073" cy="1572480"/>
      </dsp:txXfrm>
    </dsp:sp>
    <dsp:sp modelId="{7E667DBE-F3EF-46A2-8E94-CDB2B0848BE5}">
      <dsp:nvSpPr>
        <dsp:cNvPr id="0" name=""/>
        <dsp:cNvSpPr/>
      </dsp:nvSpPr>
      <dsp:spPr>
        <a:xfrm>
          <a:off x="6584916" y="1044121"/>
          <a:ext cx="1975073" cy="7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840181-C966-4051-ACC5-4963C676A96F}">
      <dsp:nvSpPr>
        <dsp:cNvPr id="0" name=""/>
        <dsp:cNvSpPr/>
      </dsp:nvSpPr>
      <dsp:spPr>
        <a:xfrm>
          <a:off x="8612658" y="970421"/>
          <a:ext cx="100948" cy="189607"/>
        </a:xfrm>
        <a:prstGeom prst="chevron">
          <a:avLst>
            <a:gd name="adj" fmla="val 9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E07469-5297-44CA-9E23-3D49D057A099}">
      <dsp:nvSpPr>
        <dsp:cNvPr id="0" name=""/>
        <dsp:cNvSpPr/>
      </dsp:nvSpPr>
      <dsp:spPr>
        <a:xfrm>
          <a:off x="7128567" y="600271"/>
          <a:ext cx="887772" cy="88777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50" tIns="34450" rIns="34450" bIns="34450" numCol="1" spcCol="1270" anchor="ctr" anchorCtr="0">
          <a:noAutofit/>
        </a:bodyPr>
        <a:lstStyle/>
        <a:p>
          <a:pPr marL="0" lvl="0" indent="0" algn="ctr" defTabSz="1555750">
            <a:lnSpc>
              <a:spcPct val="90000"/>
            </a:lnSpc>
            <a:spcBef>
              <a:spcPct val="0"/>
            </a:spcBef>
            <a:spcAft>
              <a:spcPct val="35000"/>
            </a:spcAft>
            <a:buNone/>
          </a:pPr>
          <a:r>
            <a:rPr lang="en-US" sz="3500" kern="1200"/>
            <a:t>4</a:t>
          </a:r>
        </a:p>
      </dsp:txBody>
      <dsp:txXfrm>
        <a:off x="7258578" y="730282"/>
        <a:ext cx="627750" cy="627750"/>
      </dsp:txXfrm>
    </dsp:sp>
    <dsp:sp modelId="{CBF7E41A-7271-4F4B-8223-534F7CED2190}">
      <dsp:nvSpPr>
        <dsp:cNvPr id="0" name=""/>
        <dsp:cNvSpPr/>
      </dsp:nvSpPr>
      <dsp:spPr>
        <a:xfrm>
          <a:off x="6584916" y="1653643"/>
          <a:ext cx="197507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796" tIns="165100" rIns="155796" bIns="165100" numCol="1" spcCol="1270" anchor="t" anchorCtr="0">
          <a:noAutofit/>
        </a:bodyPr>
        <a:lstStyle/>
        <a:p>
          <a:pPr marL="0" lvl="0" indent="0" algn="l" defTabSz="488950">
            <a:lnSpc>
              <a:spcPct val="90000"/>
            </a:lnSpc>
            <a:spcBef>
              <a:spcPct val="0"/>
            </a:spcBef>
            <a:spcAft>
              <a:spcPct val="35000"/>
            </a:spcAft>
            <a:buNone/>
          </a:pPr>
          <a:r>
            <a:rPr lang="en-US" sz="1100" b="1" kern="1200"/>
            <a:t>Apply and evaluate multiple Positive–Unlabeled (PU) learning methods</a:t>
          </a:r>
          <a:r>
            <a:rPr lang="en-US" sz="1100" kern="1200"/>
            <a:t> to model realistic label-scarcity settings.</a:t>
          </a:r>
        </a:p>
      </dsp:txBody>
      <dsp:txXfrm>
        <a:off x="6584916" y="2046763"/>
        <a:ext cx="1975073" cy="1572480"/>
      </dsp:txXfrm>
    </dsp:sp>
    <dsp:sp modelId="{5DE13625-E18F-4D1B-87FC-BBA9FA8DDDBB}">
      <dsp:nvSpPr>
        <dsp:cNvPr id="0" name=""/>
        <dsp:cNvSpPr/>
      </dsp:nvSpPr>
      <dsp:spPr>
        <a:xfrm>
          <a:off x="8779442" y="1044121"/>
          <a:ext cx="987536" cy="7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2439F0-CE16-4DA2-BF3D-DB5968E5C4F8}">
      <dsp:nvSpPr>
        <dsp:cNvPr id="0" name=""/>
        <dsp:cNvSpPr/>
      </dsp:nvSpPr>
      <dsp:spPr>
        <a:xfrm>
          <a:off x="9323092" y="600271"/>
          <a:ext cx="887772" cy="88777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50" tIns="34450" rIns="34450" bIns="34450" numCol="1" spcCol="1270" anchor="ctr" anchorCtr="0">
          <a:noAutofit/>
        </a:bodyPr>
        <a:lstStyle/>
        <a:p>
          <a:pPr marL="0" lvl="0" indent="0" algn="ctr" defTabSz="1555750">
            <a:lnSpc>
              <a:spcPct val="90000"/>
            </a:lnSpc>
            <a:spcBef>
              <a:spcPct val="0"/>
            </a:spcBef>
            <a:spcAft>
              <a:spcPct val="35000"/>
            </a:spcAft>
            <a:buNone/>
          </a:pPr>
          <a:r>
            <a:rPr lang="en-US" sz="3500" kern="1200"/>
            <a:t>5</a:t>
          </a:r>
        </a:p>
      </dsp:txBody>
      <dsp:txXfrm>
        <a:off x="9453103" y="730282"/>
        <a:ext cx="627750" cy="627750"/>
      </dsp:txXfrm>
    </dsp:sp>
    <dsp:sp modelId="{BE984162-3663-4FAB-8F84-4A6B296CD9B8}">
      <dsp:nvSpPr>
        <dsp:cNvPr id="0" name=""/>
        <dsp:cNvSpPr/>
      </dsp:nvSpPr>
      <dsp:spPr>
        <a:xfrm>
          <a:off x="8779442" y="1653643"/>
          <a:ext cx="197507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796" tIns="165100" rIns="155796" bIns="165100" numCol="1" spcCol="1270" anchor="t" anchorCtr="0">
          <a:noAutofit/>
        </a:bodyPr>
        <a:lstStyle/>
        <a:p>
          <a:pPr marL="0" lvl="0" indent="0" algn="l" defTabSz="488950">
            <a:lnSpc>
              <a:spcPct val="90000"/>
            </a:lnSpc>
            <a:spcBef>
              <a:spcPct val="0"/>
            </a:spcBef>
            <a:spcAft>
              <a:spcPct val="35000"/>
            </a:spcAft>
            <a:buNone/>
          </a:pPr>
          <a:r>
            <a:rPr lang="en-US" sz="1100" b="1" kern="1200"/>
            <a:t>Compare supervised vs PU performance</a:t>
          </a:r>
          <a:r>
            <a:rPr lang="en-US" sz="1100" kern="1200"/>
            <a:t> using metrics (F1, Precision, Recall, ROC-AUC, PR-AUC, MCC) and result visualizations.</a:t>
          </a:r>
        </a:p>
      </dsp:txBody>
      <dsp:txXfrm>
        <a:off x="8779442" y="2046763"/>
        <a:ext cx="1975073"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CAB19-E08B-4417-BED4-EADDADB7A8F9}">
      <dsp:nvSpPr>
        <dsp:cNvPr id="0" name=""/>
        <dsp:cNvSpPr/>
      </dsp:nvSpPr>
      <dsp:spPr>
        <a:xfrm>
          <a:off x="475032" y="1526"/>
          <a:ext cx="3036667" cy="1822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Supervised models has </a:t>
          </a:r>
          <a:r>
            <a:rPr lang="en-US" sz="2200" b="1" kern="1200" dirty="0"/>
            <a:t>full labels</a:t>
          </a:r>
          <a:r>
            <a:rPr lang="en-US" sz="2200" kern="1200" dirty="0"/>
            <a:t> for all tweets (Fake / Real)</a:t>
          </a:r>
        </a:p>
      </dsp:txBody>
      <dsp:txXfrm>
        <a:off x="475032" y="1526"/>
        <a:ext cx="3036667" cy="1822000"/>
      </dsp:txXfrm>
    </dsp:sp>
    <dsp:sp modelId="{71D539F2-4650-4498-98C4-AB6962F2CBC3}">
      <dsp:nvSpPr>
        <dsp:cNvPr id="0" name=""/>
        <dsp:cNvSpPr/>
      </dsp:nvSpPr>
      <dsp:spPr>
        <a:xfrm>
          <a:off x="3815367" y="0"/>
          <a:ext cx="3036667" cy="1822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 reality, only a </a:t>
          </a:r>
          <a:r>
            <a:rPr lang="en-US" sz="2200" b="1" kern="1200" dirty="0"/>
            <a:t>small portion of fake news</a:t>
          </a:r>
          <a:r>
            <a:rPr lang="en-US" sz="2200" kern="1200" dirty="0"/>
            <a:t> is ever labeled</a:t>
          </a:r>
        </a:p>
      </dsp:txBody>
      <dsp:txXfrm>
        <a:off x="3815367" y="0"/>
        <a:ext cx="3036667" cy="1822000"/>
      </dsp:txXfrm>
    </dsp:sp>
    <dsp:sp modelId="{812C880C-AF99-46F2-987C-B3912B50A2CD}">
      <dsp:nvSpPr>
        <dsp:cNvPr id="0" name=""/>
        <dsp:cNvSpPr/>
      </dsp:nvSpPr>
      <dsp:spPr>
        <a:xfrm>
          <a:off x="7155702" y="1526"/>
          <a:ext cx="3036667" cy="1822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Most tweets online are </a:t>
          </a:r>
          <a:r>
            <a:rPr lang="en-US" sz="2200" b="1" kern="1200"/>
            <a:t>unlabeled</a:t>
          </a:r>
          <a:r>
            <a:rPr lang="en-US" sz="2200" kern="1200"/>
            <a:t> – they can be real </a:t>
          </a:r>
          <a:r>
            <a:rPr lang="en-US" sz="2200" i="1" kern="1200"/>
            <a:t>or</a:t>
          </a:r>
          <a:r>
            <a:rPr lang="en-US" sz="2200" kern="1200"/>
            <a:t> hidden fake</a:t>
          </a:r>
        </a:p>
      </dsp:txBody>
      <dsp:txXfrm>
        <a:off x="7155702" y="1526"/>
        <a:ext cx="3036667" cy="1822000"/>
      </dsp:txXfrm>
    </dsp:sp>
    <dsp:sp modelId="{03E8D9B6-6285-4269-932A-F5FEC4D70F67}">
      <dsp:nvSpPr>
        <dsp:cNvPr id="0" name=""/>
        <dsp:cNvSpPr/>
      </dsp:nvSpPr>
      <dsp:spPr>
        <a:xfrm>
          <a:off x="475032" y="2127193"/>
          <a:ext cx="3036667" cy="1822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This creates a mismatch between the </a:t>
          </a:r>
          <a:r>
            <a:rPr lang="en-US" sz="2200" b="1" kern="1200"/>
            <a:t>supervised setting</a:t>
          </a:r>
          <a:r>
            <a:rPr lang="en-US" sz="2200" kern="1200"/>
            <a:t> and </a:t>
          </a:r>
          <a:r>
            <a:rPr lang="en-US" sz="2200" b="1" kern="1200"/>
            <a:t>real world</a:t>
          </a:r>
          <a:endParaRPr lang="en-US" sz="2200" kern="1200"/>
        </a:p>
      </dsp:txBody>
      <dsp:txXfrm>
        <a:off x="475032" y="2127193"/>
        <a:ext cx="3036667" cy="1822000"/>
      </dsp:txXfrm>
    </dsp:sp>
    <dsp:sp modelId="{245BB5E9-B505-4FFC-A89E-D72A3AABE2F1}">
      <dsp:nvSpPr>
        <dsp:cNvPr id="0" name=""/>
        <dsp:cNvSpPr/>
      </dsp:nvSpPr>
      <dsp:spPr>
        <a:xfrm>
          <a:off x="3815367" y="2127193"/>
          <a:ext cx="3036667" cy="1822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This mismatch motivates using </a:t>
          </a:r>
          <a:r>
            <a:rPr lang="en-US" sz="2200" b="1" kern="1200"/>
            <a:t>Positive–Unlabeled (PU) learning.</a:t>
          </a:r>
          <a:endParaRPr lang="en-US" sz="2200" kern="1200"/>
        </a:p>
      </dsp:txBody>
      <dsp:txXfrm>
        <a:off x="3815367" y="2127193"/>
        <a:ext cx="3036667" cy="1822000"/>
      </dsp:txXfrm>
    </dsp:sp>
    <dsp:sp modelId="{36AAFA5F-ADEB-4A71-A4D8-EA2E1001703D}">
      <dsp:nvSpPr>
        <dsp:cNvPr id="0" name=""/>
        <dsp:cNvSpPr/>
      </dsp:nvSpPr>
      <dsp:spPr>
        <a:xfrm>
          <a:off x="7155702" y="2127193"/>
          <a:ext cx="3036667" cy="1822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PU learning is closer to a </a:t>
          </a:r>
          <a:r>
            <a:rPr lang="en-US" sz="2200" b="1" kern="1200" dirty="0"/>
            <a:t>real-world fake news detection scenario</a:t>
          </a:r>
          <a:endParaRPr lang="en-US" sz="2200" kern="1200" dirty="0"/>
        </a:p>
      </dsp:txBody>
      <dsp:txXfrm>
        <a:off x="7155702" y="2127193"/>
        <a:ext cx="3036667" cy="1822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57272-D73E-4CF3-988B-A6F33DFC4DCC}">
      <dsp:nvSpPr>
        <dsp:cNvPr id="0" name=""/>
        <dsp:cNvSpPr/>
      </dsp:nvSpPr>
      <dsp:spPr>
        <a:xfrm>
          <a:off x="1210474" y="2407"/>
          <a:ext cx="1312751" cy="65637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Construct PU sets on the </a:t>
          </a:r>
          <a:r>
            <a:rPr lang="en-US" sz="900" b="1" i="1" kern="1200" dirty="0"/>
            <a:t>train</a:t>
          </a:r>
          <a:r>
            <a:rPr lang="en-US" sz="900" b="1" kern="1200" dirty="0"/>
            <a:t> split only</a:t>
          </a:r>
          <a:endParaRPr lang="en-US" sz="900" kern="1200" dirty="0"/>
        </a:p>
      </dsp:txBody>
      <dsp:txXfrm>
        <a:off x="1229699" y="21632"/>
        <a:ext cx="1274301" cy="617925"/>
      </dsp:txXfrm>
    </dsp:sp>
    <dsp:sp modelId="{50A8333E-7D41-4728-A7B3-2C739E32E37E}">
      <dsp:nvSpPr>
        <dsp:cNvPr id="0" name=""/>
        <dsp:cNvSpPr/>
      </dsp:nvSpPr>
      <dsp:spPr>
        <a:xfrm>
          <a:off x="1210474" y="757239"/>
          <a:ext cx="1312751" cy="65637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Keep only </a:t>
          </a:r>
          <a:r>
            <a:rPr lang="en-US" sz="900" b="1" kern="1200"/>
            <a:t>30% of the true tweets</a:t>
          </a:r>
          <a:r>
            <a:rPr lang="en-US" sz="900" kern="1200"/>
            <a:t> as </a:t>
          </a:r>
          <a:r>
            <a:rPr lang="en-US" sz="900" b="1" kern="1200"/>
            <a:t>labeled Positives (P)</a:t>
          </a:r>
          <a:endParaRPr lang="en-US" sz="900" kern="1200"/>
        </a:p>
      </dsp:txBody>
      <dsp:txXfrm>
        <a:off x="1229699" y="776464"/>
        <a:ext cx="1274301" cy="617925"/>
      </dsp:txXfrm>
    </dsp:sp>
    <dsp:sp modelId="{DCC42795-7354-4D37-9195-6CF1F2872333}">
      <dsp:nvSpPr>
        <dsp:cNvPr id="0" name=""/>
        <dsp:cNvSpPr/>
      </dsp:nvSpPr>
      <dsp:spPr>
        <a:xfrm>
          <a:off x="1210474" y="1512072"/>
          <a:ext cx="1312751" cy="65637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Move </a:t>
          </a:r>
          <a:r>
            <a:rPr lang="en-US" sz="900" b="1" kern="1200"/>
            <a:t>remaining true tweets + all fake tweets</a:t>
          </a:r>
          <a:r>
            <a:rPr lang="en-US" sz="900" kern="1200"/>
            <a:t> into the </a:t>
          </a:r>
          <a:r>
            <a:rPr lang="en-US" sz="900" b="1" kern="1200"/>
            <a:t>Unlabeled pool (U)</a:t>
          </a:r>
          <a:endParaRPr lang="en-US" sz="900" kern="1200"/>
        </a:p>
      </dsp:txBody>
      <dsp:txXfrm>
        <a:off x="1229699" y="1531297"/>
        <a:ext cx="1274301" cy="617925"/>
      </dsp:txXfrm>
    </dsp:sp>
    <dsp:sp modelId="{076F10F7-B88C-4B7A-9770-CC4F63745879}">
      <dsp:nvSpPr>
        <dsp:cNvPr id="0" name=""/>
        <dsp:cNvSpPr/>
      </dsp:nvSpPr>
      <dsp:spPr>
        <a:xfrm>
          <a:off x="1210474" y="2266904"/>
          <a:ext cx="1312751" cy="65637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This creates a </a:t>
          </a:r>
          <a:r>
            <a:rPr lang="en-US" sz="900" b="1" kern="1200" dirty="0"/>
            <a:t>mixed U set</a:t>
          </a:r>
          <a:r>
            <a:rPr lang="en-US" sz="900" kern="1200" dirty="0"/>
            <a:t> that contains:</a:t>
          </a:r>
        </a:p>
      </dsp:txBody>
      <dsp:txXfrm>
        <a:off x="1229699" y="2286129"/>
        <a:ext cx="1274301" cy="617925"/>
      </dsp:txXfrm>
    </dsp:sp>
    <dsp:sp modelId="{D7BDC10A-2093-4D38-A658-3D319A8F4DCD}">
      <dsp:nvSpPr>
        <dsp:cNvPr id="0" name=""/>
        <dsp:cNvSpPr/>
      </dsp:nvSpPr>
      <dsp:spPr>
        <a:xfrm rot="19457599">
          <a:off x="2462444" y="2395002"/>
          <a:ext cx="646663" cy="22763"/>
        </a:xfrm>
        <a:custGeom>
          <a:avLst/>
          <a:gdLst/>
          <a:ahLst/>
          <a:cxnLst/>
          <a:rect l="0" t="0" r="0" b="0"/>
          <a:pathLst>
            <a:path>
              <a:moveTo>
                <a:pt x="0" y="11381"/>
              </a:moveTo>
              <a:lnTo>
                <a:pt x="646663" y="1138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69609" y="2390217"/>
        <a:ext cx="32333" cy="32333"/>
      </dsp:txXfrm>
    </dsp:sp>
    <dsp:sp modelId="{562B6EDA-76B7-4564-8079-4B37AB92CE78}">
      <dsp:nvSpPr>
        <dsp:cNvPr id="0" name=""/>
        <dsp:cNvSpPr/>
      </dsp:nvSpPr>
      <dsp:spPr>
        <a:xfrm>
          <a:off x="3048326" y="1889488"/>
          <a:ext cx="1312751" cy="65637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Negatives (fake tweets)</a:t>
          </a:r>
          <a:endParaRPr lang="en-US" sz="900" kern="1200" dirty="0"/>
        </a:p>
      </dsp:txBody>
      <dsp:txXfrm>
        <a:off x="3067551" y="1908713"/>
        <a:ext cx="1274301" cy="617925"/>
      </dsp:txXfrm>
    </dsp:sp>
    <dsp:sp modelId="{623A96FC-98AA-4A5D-B7CE-548035E9A17A}">
      <dsp:nvSpPr>
        <dsp:cNvPr id="0" name=""/>
        <dsp:cNvSpPr/>
      </dsp:nvSpPr>
      <dsp:spPr>
        <a:xfrm rot="2142401">
          <a:off x="2462444" y="2772418"/>
          <a:ext cx="646663" cy="22763"/>
        </a:xfrm>
        <a:custGeom>
          <a:avLst/>
          <a:gdLst/>
          <a:ahLst/>
          <a:cxnLst/>
          <a:rect l="0" t="0" r="0" b="0"/>
          <a:pathLst>
            <a:path>
              <a:moveTo>
                <a:pt x="0" y="11381"/>
              </a:moveTo>
              <a:lnTo>
                <a:pt x="646663" y="1138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69609" y="2767633"/>
        <a:ext cx="32333" cy="32333"/>
      </dsp:txXfrm>
    </dsp:sp>
    <dsp:sp modelId="{8FB91256-D18F-4E55-BE7D-B35F6BB1E5FA}">
      <dsp:nvSpPr>
        <dsp:cNvPr id="0" name=""/>
        <dsp:cNvSpPr/>
      </dsp:nvSpPr>
      <dsp:spPr>
        <a:xfrm>
          <a:off x="3048326" y="2644320"/>
          <a:ext cx="1312751" cy="65637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Hidden positives (true tweets with labels removed)</a:t>
          </a:r>
          <a:endParaRPr lang="en-US" sz="900" kern="1200"/>
        </a:p>
      </dsp:txBody>
      <dsp:txXfrm>
        <a:off x="3067551" y="2663545"/>
        <a:ext cx="1274301" cy="617925"/>
      </dsp:txXfrm>
    </dsp:sp>
    <dsp:sp modelId="{D393B69B-748D-4D2F-9FB3-93C8EC016096}">
      <dsp:nvSpPr>
        <dsp:cNvPr id="0" name=""/>
        <dsp:cNvSpPr/>
      </dsp:nvSpPr>
      <dsp:spPr>
        <a:xfrm>
          <a:off x="1210474" y="3021736"/>
          <a:ext cx="1312751" cy="65637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Apply PU method</a:t>
          </a:r>
          <a:br>
            <a:rPr lang="en-US" sz="900" kern="1200" dirty="0"/>
          </a:br>
          <a:r>
            <a:rPr lang="en-US" sz="900" kern="1200" dirty="0"/>
            <a:t>(Elkan Noto, PU SVM, PU Bagging, Two step PU)</a:t>
          </a:r>
        </a:p>
      </dsp:txBody>
      <dsp:txXfrm>
        <a:off x="1229699" y="3040961"/>
        <a:ext cx="1274301" cy="617925"/>
      </dsp:txXfrm>
    </dsp:sp>
    <dsp:sp modelId="{C98149A2-FA8B-4F18-9FFC-98718358619F}">
      <dsp:nvSpPr>
        <dsp:cNvPr id="0" name=""/>
        <dsp:cNvSpPr/>
      </dsp:nvSpPr>
      <dsp:spPr>
        <a:xfrm>
          <a:off x="1210474" y="3776569"/>
          <a:ext cx="1312751" cy="65637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Evaluate Model Performance</a:t>
          </a:r>
        </a:p>
      </dsp:txBody>
      <dsp:txXfrm>
        <a:off x="1229699" y="3795794"/>
        <a:ext cx="1274301" cy="617925"/>
      </dsp:txXfrm>
    </dsp:sp>
    <dsp:sp modelId="{D94385A7-778A-4494-A3C5-0D473EBFE906}">
      <dsp:nvSpPr>
        <dsp:cNvPr id="0" name=""/>
        <dsp:cNvSpPr/>
      </dsp:nvSpPr>
      <dsp:spPr>
        <a:xfrm>
          <a:off x="1210474" y="4531401"/>
          <a:ext cx="1312751" cy="656375"/>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Compare Supervised predictions Vs PU methods</a:t>
          </a:r>
        </a:p>
      </dsp:txBody>
      <dsp:txXfrm>
        <a:off x="1229699" y="4550626"/>
        <a:ext cx="1274301" cy="6179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B2917A-A5FB-4478-8AED-08FACE26412E}" type="datetimeFigureOut">
              <a:rPr lang="en-US" smtClean="0"/>
              <a:t>11/29/2025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B2CE7-F637-4FF4-A57C-694FAEE7DD0F}" type="slidenum">
              <a:rPr lang="en-US" smtClean="0"/>
              <a:t>‹#›</a:t>
            </a:fld>
            <a:endParaRPr lang="en-US"/>
          </a:p>
        </p:txBody>
      </p:sp>
    </p:spTree>
    <p:extLst>
      <p:ext uri="{BB962C8B-B14F-4D97-AF65-F5344CB8AC3E}">
        <p14:creationId xmlns:p14="http://schemas.microsoft.com/office/powerpoint/2010/main" val="105340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FC43-F05B-F1C3-A955-978D73A019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83E80A-7718-FAB2-2269-B8BA7DCC7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BD8A5-6B03-1E5A-6B6E-FD9B8B7F9197}"/>
              </a:ext>
            </a:extLst>
          </p:cNvPr>
          <p:cNvSpPr>
            <a:spLocks noGrp="1"/>
          </p:cNvSpPr>
          <p:nvPr>
            <p:ph type="body" idx="1"/>
          </p:nvPr>
        </p:nvSpPr>
        <p:spPr/>
        <p:txBody>
          <a:bodyPr/>
          <a:lstStyle/>
          <a:p>
            <a:r>
              <a:rPr lang="en-US" dirty="0"/>
              <a:t>On April 23, 2013, the official Twitter account of the Associated Press (AP) was hacked. A fake breaking-news tweet was posted claiming that explosions had occurred at the White House and that President Obama was injured. Because AP is a globally trusted news outlet, the tweet was immediately treated as credible and spread extremely fast across Twitter and other media. </a:t>
            </a:r>
          </a:p>
          <a:p>
            <a:endParaRPr lang="en-US" dirty="0"/>
          </a:p>
          <a:p>
            <a:r>
              <a:rPr lang="en-US" dirty="0"/>
              <a:t>Within seconds, financial markets reacted. Both human traders and automated/high-frequency trading systems that scan news and social media interpreted the tweet as real and rapidly sold off stocks. The Dow Jones Industrial Average dropped about 143 points almost instantly, and broader market value fell sharply for a few minutes. Once AP publicly confirmed the hack and stated the tweet was false, the market rebounded quickly. </a:t>
            </a:r>
          </a:p>
          <a:p>
            <a:endParaRPr lang="en-US" dirty="0"/>
          </a:p>
          <a:p>
            <a:r>
              <a:rPr lang="en-US" dirty="0"/>
              <a:t>The key takeaway is that </a:t>
            </a:r>
            <a:r>
              <a:rPr lang="en-US" b="1" dirty="0"/>
              <a:t>a single false tweet from a credible account can cause measurable real-world financial damage before verification is possible</a:t>
            </a:r>
            <a:r>
              <a:rPr lang="en-US" dirty="0"/>
              <a:t>. It demonstrates the speed and scale at which misinformation can propagate on Twitter/X, and why automated detection systems are needed—humans cannot react fast enough to prevent short-term harm. This incident is often cited as a textbook case of social-media misinformation impacting national-level financial stability.</a:t>
            </a:r>
          </a:p>
          <a:p>
            <a:endParaRPr lang="en-US" dirty="0"/>
          </a:p>
        </p:txBody>
      </p:sp>
      <p:sp>
        <p:nvSpPr>
          <p:cNvPr id="4" name="Slide Number Placeholder 3">
            <a:extLst>
              <a:ext uri="{FF2B5EF4-FFF2-40B4-BE49-F238E27FC236}">
                <a16:creationId xmlns:a16="http://schemas.microsoft.com/office/drawing/2014/main" id="{67FCBFB8-353C-C772-1791-42EB61DFFE7B}"/>
              </a:ext>
            </a:extLst>
          </p:cNvPr>
          <p:cNvSpPr>
            <a:spLocks noGrp="1"/>
          </p:cNvSpPr>
          <p:nvPr>
            <p:ph type="sldNum" sz="quarter" idx="5"/>
          </p:nvPr>
        </p:nvSpPr>
        <p:spPr/>
        <p:txBody>
          <a:bodyPr/>
          <a:lstStyle/>
          <a:p>
            <a:fld id="{CDEB2CE7-F637-4FF4-A57C-694FAEE7DD0F}" type="slidenum">
              <a:rPr lang="en-US" smtClean="0"/>
              <a:t>2</a:t>
            </a:fld>
            <a:endParaRPr lang="en-US"/>
          </a:p>
        </p:txBody>
      </p:sp>
    </p:spTree>
    <p:extLst>
      <p:ext uri="{BB962C8B-B14F-4D97-AF65-F5344CB8AC3E}">
        <p14:creationId xmlns:p14="http://schemas.microsoft.com/office/powerpoint/2010/main" val="2109699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how TF-IDF is calculated. </a:t>
            </a:r>
            <a:br>
              <a:rPr lang="en-US" dirty="0"/>
            </a:br>
            <a:br>
              <a:rPr lang="en-US" dirty="0"/>
            </a:br>
            <a:r>
              <a:rPr lang="en-US" b="1" dirty="0"/>
              <a:t>We start with two short documents (tweets): Here document refer to a tweet. </a:t>
            </a:r>
            <a:endParaRPr lang="en-US" dirty="0"/>
          </a:p>
          <a:p>
            <a:r>
              <a:rPr lang="en-US" b="1" dirty="0"/>
              <a:t>Document 1:</a:t>
            </a:r>
            <a:r>
              <a:rPr lang="en-US" dirty="0"/>
              <a:t> “The beautiful cherry blossoms in Japan.”</a:t>
            </a:r>
          </a:p>
          <a:p>
            <a:r>
              <a:rPr lang="en-US" b="1" dirty="0"/>
              <a:t>Document 2:</a:t>
            </a:r>
            <a:r>
              <a:rPr lang="en-US" dirty="0"/>
              <a:t> “Japan is beautiful in spring.”</a:t>
            </a:r>
            <a:br>
              <a:rPr lang="en-US" dirty="0"/>
            </a:br>
            <a:br>
              <a:rPr lang="en-US" dirty="0"/>
            </a:br>
            <a:r>
              <a:rPr lang="en-US" dirty="0"/>
              <a:t>Document 1 has </a:t>
            </a:r>
            <a:r>
              <a:rPr lang="en-US" b="1" dirty="0"/>
              <a:t>6 words</a:t>
            </a:r>
            <a:r>
              <a:rPr lang="en-US" dirty="0"/>
              <a:t>, so each appearing word has TF = </a:t>
            </a:r>
            <a:r>
              <a:rPr lang="en-US" b="1" dirty="0"/>
              <a:t>1/6</a:t>
            </a:r>
            <a:r>
              <a:rPr lang="en-US" dirty="0"/>
              <a:t>.</a:t>
            </a:r>
            <a:br>
              <a:rPr lang="en-US" dirty="0"/>
            </a:br>
            <a:r>
              <a:rPr lang="en-US" dirty="0"/>
              <a:t>Example: “the”, “cherry”, “blossoms” each appear once → TF = 1/6.</a:t>
            </a:r>
          </a:p>
          <a:p>
            <a:r>
              <a:rPr lang="en-US" dirty="0"/>
              <a:t>Document 2 has </a:t>
            </a:r>
            <a:r>
              <a:rPr lang="en-US" b="1" dirty="0"/>
              <a:t>5 words</a:t>
            </a:r>
            <a:r>
              <a:rPr lang="en-US" dirty="0"/>
              <a:t>, so each appearing word has TF = </a:t>
            </a:r>
            <a:r>
              <a:rPr lang="en-US" b="1" dirty="0"/>
              <a:t>1/5</a:t>
            </a:r>
            <a:r>
              <a:rPr lang="en-US" dirty="0"/>
              <a:t>.</a:t>
            </a:r>
            <a:br>
              <a:rPr lang="en-US" dirty="0"/>
            </a:br>
            <a:r>
              <a:rPr lang="en-US" dirty="0"/>
              <a:t>Example: “is”, “spring” each appear once → TF = 1/5.</a:t>
            </a:r>
          </a:p>
          <a:p>
            <a:br>
              <a:rPr lang="en-US" dirty="0"/>
            </a:br>
            <a:br>
              <a:rPr lang="en-US" dirty="0"/>
            </a:br>
            <a:r>
              <a:rPr lang="en-US" dirty="0"/>
              <a:t>Here, total documents = </a:t>
            </a:r>
            <a:r>
              <a:rPr lang="en-US" b="1" dirty="0"/>
              <a:t>2</a:t>
            </a:r>
            <a:r>
              <a:rPr lang="en-US" dirty="0"/>
              <a:t>.</a:t>
            </a:r>
          </a:p>
          <a:p>
            <a:r>
              <a:rPr lang="en-US" dirty="0"/>
              <a:t>If a word appears in </a:t>
            </a:r>
            <a:r>
              <a:rPr lang="en-US" b="1" dirty="0"/>
              <a:t>both documents</a:t>
            </a:r>
            <a:r>
              <a:rPr lang="en-US" dirty="0"/>
              <a:t>, then</a:t>
            </a:r>
            <a:br>
              <a:rPr lang="en-US" dirty="0"/>
            </a:br>
            <a:r>
              <a:rPr lang="en-US" dirty="0"/>
              <a:t>documents containing term = 2</a:t>
            </a:r>
            <a:br>
              <a:rPr lang="en-US" dirty="0"/>
            </a:br>
            <a:r>
              <a:rPr lang="en-US" dirty="0"/>
              <a:t>→ IDF = log(2/2) = log(1) = </a:t>
            </a:r>
            <a:r>
              <a:rPr lang="en-US" b="1" dirty="0"/>
              <a:t>0</a:t>
            </a:r>
            <a:r>
              <a:rPr lang="en-US" dirty="0"/>
              <a:t>.</a:t>
            </a:r>
          </a:p>
          <a:p>
            <a:r>
              <a:rPr lang="en-US" dirty="0"/>
              <a:t>In this example, </a:t>
            </a:r>
            <a:r>
              <a:rPr lang="en-US" b="1" dirty="0"/>
              <a:t>“beautiful”</a:t>
            </a:r>
            <a:r>
              <a:rPr lang="en-US" dirty="0"/>
              <a:t>, </a:t>
            </a:r>
            <a:r>
              <a:rPr lang="en-US" b="1" dirty="0"/>
              <a:t>“in”</a:t>
            </a:r>
            <a:r>
              <a:rPr lang="en-US" dirty="0"/>
              <a:t>, and </a:t>
            </a:r>
            <a:r>
              <a:rPr lang="en-US" b="1" dirty="0"/>
              <a:t>“Japan”</a:t>
            </a:r>
            <a:r>
              <a:rPr lang="en-US" dirty="0"/>
              <a:t> appear in both docs.</a:t>
            </a:r>
            <a:br>
              <a:rPr lang="en-US" dirty="0"/>
            </a:br>
            <a:r>
              <a:rPr lang="en-US" dirty="0"/>
              <a:t>So their </a:t>
            </a:r>
            <a:r>
              <a:rPr lang="en-US" b="1" dirty="0"/>
              <a:t>IDF becomes 0</a:t>
            </a:r>
            <a:r>
              <a:rPr lang="en-US" dirty="0"/>
              <a:t> in the table.</a:t>
            </a:r>
          </a:p>
          <a:p>
            <a:endParaRPr lang="en-US" dirty="0"/>
          </a:p>
          <a:p>
            <a:r>
              <a:rPr lang="en-US" dirty="0"/>
              <a:t>If a word appears in </a:t>
            </a:r>
            <a:r>
              <a:rPr lang="en-US" b="1" dirty="0"/>
              <a:t>only one document</a:t>
            </a:r>
            <a:r>
              <a:rPr lang="en-US" dirty="0"/>
              <a:t>, then</a:t>
            </a:r>
            <a:br>
              <a:rPr lang="en-US" dirty="0"/>
            </a:br>
            <a:r>
              <a:rPr lang="en-US" dirty="0"/>
              <a:t>documents containing term = 1</a:t>
            </a:r>
            <a:br>
              <a:rPr lang="en-US" dirty="0"/>
            </a:br>
            <a:r>
              <a:rPr lang="en-US" dirty="0"/>
              <a:t>→ IDF = log(2/1) = log(2) ≈ </a:t>
            </a:r>
            <a:r>
              <a:rPr lang="en-US" b="1" dirty="0"/>
              <a:t>0.3</a:t>
            </a:r>
            <a:r>
              <a:rPr lang="en-US" dirty="0"/>
              <a:t> (as shown in your slide).</a:t>
            </a:r>
          </a:p>
          <a:p>
            <a:r>
              <a:rPr lang="en-US" dirty="0"/>
              <a:t>In this example, unique words like </a:t>
            </a:r>
            <a:r>
              <a:rPr lang="en-US" b="1" dirty="0"/>
              <a:t>“the”</a:t>
            </a:r>
            <a:r>
              <a:rPr lang="en-US" dirty="0"/>
              <a:t>, </a:t>
            </a:r>
            <a:r>
              <a:rPr lang="en-US" b="1" dirty="0"/>
              <a:t>“cherry”</a:t>
            </a:r>
            <a:r>
              <a:rPr lang="en-US" dirty="0"/>
              <a:t>, </a:t>
            </a:r>
            <a:r>
              <a:rPr lang="en-US" b="1" dirty="0"/>
              <a:t>“blossoms”</a:t>
            </a:r>
            <a:r>
              <a:rPr lang="en-US" dirty="0"/>
              <a:t> (only in Doc1)</a:t>
            </a:r>
            <a:br>
              <a:rPr lang="en-US" dirty="0"/>
            </a:br>
            <a:r>
              <a:rPr lang="en-US" dirty="0"/>
              <a:t>and </a:t>
            </a:r>
            <a:r>
              <a:rPr lang="en-US" b="1" dirty="0"/>
              <a:t>“is”</a:t>
            </a:r>
            <a:r>
              <a:rPr lang="en-US" dirty="0"/>
              <a:t>, </a:t>
            </a:r>
            <a:r>
              <a:rPr lang="en-US" b="1" dirty="0"/>
              <a:t>“spring”</a:t>
            </a:r>
            <a:r>
              <a:rPr lang="en-US" dirty="0"/>
              <a:t> (only in Doc2) get </a:t>
            </a:r>
            <a:r>
              <a:rPr lang="en-US" b="1" dirty="0"/>
              <a:t>IDF ≈ 0.3</a:t>
            </a:r>
            <a:r>
              <a:rPr lang="en-US" dirty="0"/>
              <a:t>.</a:t>
            </a:r>
          </a:p>
          <a:p>
            <a:endParaRPr lang="en-US" dirty="0"/>
          </a:p>
          <a:p>
            <a:r>
              <a:rPr lang="en-US" dirty="0"/>
              <a:t>So IDF is basically saying:</a:t>
            </a:r>
          </a:p>
          <a:p>
            <a:r>
              <a:rPr lang="en-US" dirty="0"/>
              <a:t>“Common words across documents are less informative. Rare words are more informative.</a:t>
            </a:r>
            <a:br>
              <a:rPr lang="en-US" dirty="0"/>
            </a:br>
            <a:br>
              <a:rPr lang="en-US" dirty="0"/>
            </a:br>
            <a:r>
              <a:rPr lang="en-US" dirty="0"/>
              <a:t>Final step is a cross product of the TF and IDF. </a:t>
            </a:r>
            <a:br>
              <a:rPr lang="en-US" dirty="0"/>
            </a:br>
            <a:br>
              <a:rPr lang="en-US" dirty="0"/>
            </a:br>
            <a:br>
              <a:rPr lang="en-US" dirty="0"/>
            </a:br>
            <a:r>
              <a:rPr lang="en-US" dirty="0"/>
              <a:t>TF-IDF is useful because it doesn’t just count words — it measures how </a:t>
            </a:r>
            <a:r>
              <a:rPr lang="en-US" b="1" dirty="0"/>
              <a:t>important</a:t>
            </a:r>
            <a:r>
              <a:rPr lang="en-US" dirty="0"/>
              <a:t> a word is to a specific tweet compared to the whole dataset.</a:t>
            </a:r>
            <a:br>
              <a:rPr lang="en-US" dirty="0"/>
            </a:br>
            <a:br>
              <a:rPr lang="en-US" dirty="0"/>
            </a:br>
            <a:r>
              <a:rPr lang="en-US" dirty="0"/>
              <a:t>In fake news detection, this matters because </a:t>
            </a:r>
            <a:r>
              <a:rPr lang="en-US" b="1" dirty="0"/>
              <a:t>real and fake tweets often use different language patterns</a:t>
            </a:r>
            <a:r>
              <a:rPr lang="en-US" dirty="0"/>
              <a:t>. Fake tweets tend to include more emotionally charged, sensational, or misleading phrases, while real tweets are more neutral and factual. TF-IDF helps capture these differences by giving higher weight to such distinctive words.</a:t>
            </a:r>
          </a:p>
          <a:p>
            <a:r>
              <a:rPr lang="en-US" dirty="0"/>
              <a:t>Another reason TF-IDF fits this project is that tweets are short. With short text, simple bag-of-words counts can be noisy, but TF-IDF stabilizes the representation by emphasizing informative terms and suppressing generic terms.</a:t>
            </a:r>
          </a:p>
          <a:p>
            <a:r>
              <a:rPr lang="en-US" dirty="0"/>
              <a:t>Finally, TF-IDF produces a </a:t>
            </a:r>
            <a:r>
              <a:rPr lang="en-US" b="1" dirty="0"/>
              <a:t>sparse, high-dimensional representation</a:t>
            </a:r>
            <a:r>
              <a:rPr lang="en-US" dirty="0"/>
              <a:t>, which works especially well with the supervised baselines I used. It also integrates cleanly into PU learning because the PU methods depend on reliable probability estimation from text signals, and TF-IDF provides a strong, interpretable text feature space for that.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14</a:t>
            </a:fld>
            <a:endParaRPr lang="en-US"/>
          </a:p>
        </p:txBody>
      </p:sp>
    </p:spTree>
    <p:extLst>
      <p:ext uri="{BB962C8B-B14F-4D97-AF65-F5344CB8AC3E}">
        <p14:creationId xmlns:p14="http://schemas.microsoft.com/office/powerpoint/2010/main" val="16706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supervised learning</a:t>
            </a:r>
            <a:r>
              <a:rPr lang="en-US" dirty="0"/>
              <a:t>, which serves as the baseline before moving to PU learning. In supervised learning, the model is trained on data where every input has a </a:t>
            </a:r>
            <a:r>
              <a:rPr lang="en-US" b="1" dirty="0"/>
              <a:t>known correct label</a:t>
            </a:r>
            <a:r>
              <a:rPr lang="en-US" dirty="0"/>
              <a:t>. In my case, each tweet is labeled as </a:t>
            </a:r>
            <a:r>
              <a:rPr lang="en-US" b="1" dirty="0"/>
              <a:t>Real (1)</a:t>
            </a:r>
            <a:r>
              <a:rPr lang="en-US" dirty="0"/>
              <a:t> or </a:t>
            </a:r>
            <a:r>
              <a:rPr lang="en-US" b="1" dirty="0"/>
              <a:t>Fake (0)</a:t>
            </a:r>
            <a:r>
              <a:rPr lang="en-US" dirty="0"/>
              <a:t>, so the model learns a direct mapping from features to the correct class.</a:t>
            </a:r>
          </a:p>
          <a:p>
            <a:endParaRPr lang="en-US" dirty="0"/>
          </a:p>
          <a:p>
            <a:r>
              <a:rPr lang="en-US" dirty="0"/>
              <a:t>The dataset was split </a:t>
            </a:r>
            <a:r>
              <a:rPr lang="en-US" b="1" dirty="0"/>
              <a:t>80% for training and 20% for testing</a:t>
            </a:r>
            <a:r>
              <a:rPr lang="en-US" dirty="0"/>
              <a:t>, The test set is kept untouched for final evaluation.</a:t>
            </a:r>
          </a:p>
          <a:p>
            <a:endParaRPr lang="en-US" dirty="0"/>
          </a:p>
          <a:p>
            <a:r>
              <a:rPr lang="en-US" dirty="0"/>
              <a:t>I trained multiple supervised models — Logistic Regression, Random Forest, SVM, </a:t>
            </a:r>
            <a:r>
              <a:rPr lang="en-US" dirty="0" err="1"/>
              <a:t>XGBoost</a:t>
            </a:r>
            <a:r>
              <a:rPr lang="en-US" dirty="0"/>
              <a:t>, and </a:t>
            </a:r>
            <a:r>
              <a:rPr lang="en-US" dirty="0" err="1"/>
              <a:t>LightGBM</a:t>
            </a:r>
            <a:r>
              <a:rPr lang="en-US" dirty="0"/>
              <a:t> — to see which algorithm performs best on this problem. Since performance can vary depending on how the data is split, I evaluated every supervised model using </a:t>
            </a:r>
            <a:r>
              <a:rPr lang="en-US" b="1" dirty="0"/>
              <a:t>3-fold cross-validation on the training set</a:t>
            </a:r>
            <a:r>
              <a:rPr lang="en-US" dirty="0"/>
              <a:t>. This produces a more reliable, split-independent estimate and makes model comparison fairer.</a:t>
            </a:r>
          </a:p>
          <a:p>
            <a:endParaRPr lang="en-US" dirty="0"/>
          </a:p>
          <a:p>
            <a:r>
              <a:rPr lang="en-US" dirty="0"/>
              <a:t>Finally, I compared models using metrics like Accuracy, Precision, Recall, F1-score, ROC-AUC, PR-AUC. Based on these results, I selected the </a:t>
            </a:r>
            <a:r>
              <a:rPr lang="en-US" b="1" dirty="0"/>
              <a:t>best supervised model as the benchmark.</a:t>
            </a:r>
            <a:endParaRPr lang="en-US" dirty="0"/>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15</a:t>
            </a:fld>
            <a:endParaRPr lang="en-US"/>
          </a:p>
        </p:txBody>
      </p:sp>
    </p:spTree>
    <p:extLst>
      <p:ext uri="{BB962C8B-B14F-4D97-AF65-F5344CB8AC3E}">
        <p14:creationId xmlns:p14="http://schemas.microsoft.com/office/powerpoint/2010/main" val="148001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every matrix, </a:t>
            </a:r>
            <a:r>
              <a:rPr lang="en-US" b="1" dirty="0"/>
              <a:t>rows represent the true labels</a:t>
            </a:r>
            <a:r>
              <a:rPr lang="en-US" dirty="0"/>
              <a:t> and </a:t>
            </a:r>
            <a:r>
              <a:rPr lang="en-US" b="1" dirty="0"/>
              <a:t>columns represent the predicted labels</a:t>
            </a:r>
            <a:r>
              <a:rPr lang="en-US" dirty="0"/>
              <a:t>. So the diagonal cells are correct predictions, while the off-diagonals are mistakes.</a:t>
            </a:r>
          </a:p>
          <a:p>
            <a:r>
              <a:rPr lang="en-US" dirty="0"/>
              <a:t>For fake-news detection, the most critical error is when a </a:t>
            </a:r>
            <a:r>
              <a:rPr lang="en-US" b="1" dirty="0"/>
              <a:t>Fake tweet is predicted as Real</a:t>
            </a:r>
            <a:r>
              <a:rPr lang="en-US" dirty="0"/>
              <a:t> (top-right cell). That’s dangerous because misinformation slips through. The opposite error — </a:t>
            </a:r>
            <a:r>
              <a:rPr lang="en-US" b="1" dirty="0"/>
              <a:t>Real predicted as Fake</a:t>
            </a:r>
            <a:r>
              <a:rPr lang="en-US" dirty="0"/>
              <a:t> (bottom-left) — is less harmful but still affects trust and precision. </a:t>
            </a:r>
          </a:p>
          <a:p>
            <a:endParaRPr lang="en-US" dirty="0"/>
          </a:p>
          <a:p>
            <a:r>
              <a:rPr lang="en-US" dirty="0"/>
              <a:t>Starting with </a:t>
            </a:r>
            <a:r>
              <a:rPr lang="en-US" b="1" dirty="0"/>
              <a:t>Logistic Regression</a:t>
            </a:r>
            <a:r>
              <a:rPr lang="en-US" dirty="0"/>
              <a:t>, it shows the </a:t>
            </a:r>
            <a:r>
              <a:rPr lang="en-US" b="1" dirty="0"/>
              <a:t>best overall balance</a:t>
            </a:r>
            <a:r>
              <a:rPr lang="en-US" dirty="0"/>
              <a:t>. It has low </a:t>
            </a:r>
            <a:r>
              <a:rPr lang="en-US" dirty="0" err="1"/>
              <a:t>Fake→Real</a:t>
            </a:r>
            <a:r>
              <a:rPr lang="en-US" dirty="0"/>
              <a:t> errors (~954) and low </a:t>
            </a:r>
            <a:r>
              <a:rPr lang="en-US" dirty="0" err="1"/>
              <a:t>Real→Fake</a:t>
            </a:r>
            <a:r>
              <a:rPr lang="en-US" dirty="0"/>
              <a:t> errors (~971), giving the cleanest diagonal and about </a:t>
            </a:r>
            <a:r>
              <a:rPr lang="en-US" b="1" dirty="0"/>
              <a:t>~92.8% accuracy</a:t>
            </a:r>
            <a:r>
              <a:rPr lang="en-US" dirty="0"/>
              <a:t>. This makes LR a very strong baseline for TF-IDF-based text classification.</a:t>
            </a:r>
          </a:p>
          <a:p>
            <a:r>
              <a:rPr lang="en-US" b="1" dirty="0"/>
              <a:t>Random Forest</a:t>
            </a:r>
            <a:r>
              <a:rPr lang="en-US" dirty="0"/>
              <a:t> performs well but makes slightly more </a:t>
            </a:r>
            <a:r>
              <a:rPr lang="en-US" dirty="0" err="1"/>
              <a:t>Fake→Real</a:t>
            </a:r>
            <a:r>
              <a:rPr lang="en-US" dirty="0"/>
              <a:t> mistakes (~1308) and moderate </a:t>
            </a:r>
            <a:r>
              <a:rPr lang="en-US" dirty="0" err="1"/>
              <a:t>Real→Fake</a:t>
            </a:r>
            <a:r>
              <a:rPr lang="en-US" dirty="0"/>
              <a:t> errors (~1091). Its diagonal is still strong, but compared to LR it lets more fake tweets pass as real, so it’s a bit weaker for safety-critical detection.</a:t>
            </a:r>
          </a:p>
          <a:p>
            <a:r>
              <a:rPr lang="en-US" b="1" dirty="0" err="1"/>
              <a:t>XGBoost</a:t>
            </a:r>
            <a:r>
              <a:rPr lang="en-US" dirty="0"/>
              <a:t> shows an interesting trade-off: it produces the </a:t>
            </a:r>
            <a:r>
              <a:rPr lang="en-US" b="1" dirty="0"/>
              <a:t>lowest </a:t>
            </a:r>
            <a:r>
              <a:rPr lang="en-US" b="1" dirty="0" err="1"/>
              <a:t>Real→Fake</a:t>
            </a:r>
            <a:r>
              <a:rPr lang="en-US" b="1" dirty="0"/>
              <a:t> errors (~845)</a:t>
            </a:r>
            <a:r>
              <a:rPr lang="en-US" dirty="0"/>
              <a:t>, meaning it is very good at not flagging real tweets incorrectly. However, it has </a:t>
            </a:r>
            <a:r>
              <a:rPr lang="en-US" b="1" dirty="0"/>
              <a:t>higher </a:t>
            </a:r>
            <a:r>
              <a:rPr lang="en-US" b="1" dirty="0" err="1"/>
              <a:t>Fake→Real</a:t>
            </a:r>
            <a:r>
              <a:rPr lang="en-US" b="1" dirty="0"/>
              <a:t> errors (~1654)</a:t>
            </a:r>
            <a:r>
              <a:rPr lang="en-US" dirty="0"/>
              <a:t>, so more fake tweets escape detection. This is why </a:t>
            </a:r>
            <a:r>
              <a:rPr lang="en-US" dirty="0" err="1"/>
              <a:t>XGBoost</a:t>
            </a:r>
            <a:r>
              <a:rPr lang="en-US" dirty="0"/>
              <a:t> looks strong on Real recall but slightly weaker on Fake detection.</a:t>
            </a:r>
          </a:p>
          <a:p>
            <a:endParaRPr lang="en-US" dirty="0"/>
          </a:p>
          <a:p>
            <a:r>
              <a:rPr lang="en-US" b="1" dirty="0"/>
              <a:t>Safe </a:t>
            </a:r>
            <a:r>
              <a:rPr lang="en-US" b="1" dirty="0" err="1"/>
              <a:t>LightGBM</a:t>
            </a:r>
            <a:r>
              <a:rPr lang="en-US" dirty="0"/>
              <a:t> is almost as strong as Logistic Regression. It keeps both </a:t>
            </a:r>
            <a:r>
              <a:rPr lang="en-US" dirty="0" err="1"/>
              <a:t>Fake→Real</a:t>
            </a:r>
            <a:r>
              <a:rPr lang="en-US" dirty="0"/>
              <a:t> (~1019) and </a:t>
            </a:r>
            <a:r>
              <a:rPr lang="en-US" dirty="0" err="1"/>
              <a:t>Real→Fake</a:t>
            </a:r>
            <a:r>
              <a:rPr lang="en-US" dirty="0"/>
              <a:t> (~966) errors low and balanced, with about </a:t>
            </a:r>
            <a:r>
              <a:rPr lang="en-US" b="1" dirty="0"/>
              <a:t>~92.6% accuracy</a:t>
            </a:r>
            <a:r>
              <a:rPr lang="en-US" dirty="0"/>
              <a:t>. So </a:t>
            </a:r>
            <a:r>
              <a:rPr lang="en-US" dirty="0" err="1"/>
              <a:t>LightGBM</a:t>
            </a:r>
            <a:r>
              <a:rPr lang="en-US" dirty="0"/>
              <a:t> is another top supervised baseline in this project.</a:t>
            </a:r>
          </a:p>
          <a:p>
            <a:endParaRPr lang="en-US" dirty="0"/>
          </a:p>
          <a:p>
            <a:r>
              <a:rPr lang="en-US" dirty="0"/>
              <a:t>Finally, </a:t>
            </a:r>
            <a:r>
              <a:rPr lang="en-US" b="1" dirty="0"/>
              <a:t>SVM underperformed</a:t>
            </a:r>
            <a:r>
              <a:rPr lang="en-US" dirty="0"/>
              <a:t> in this setup. The confusion matrix shows very high errors on both sides — </a:t>
            </a:r>
            <a:r>
              <a:rPr lang="en-US" dirty="0" err="1"/>
              <a:t>Fake→Real</a:t>
            </a:r>
            <a:r>
              <a:rPr lang="en-US" dirty="0"/>
              <a:t> (~4771) and </a:t>
            </a:r>
            <a:r>
              <a:rPr lang="en-US" dirty="0" err="1"/>
              <a:t>Real→Fake</a:t>
            </a:r>
            <a:r>
              <a:rPr lang="en-US" dirty="0"/>
              <a:t> (~4253). That means it misses a lot of fake tweets and also incorrectly flags many real tweets, making it the weakest supervised baseline here.</a:t>
            </a:r>
          </a:p>
          <a:p>
            <a:endParaRPr lang="en-US" dirty="0"/>
          </a:p>
          <a:p>
            <a:r>
              <a:rPr lang="en-US" dirty="0"/>
              <a:t>Overall, these supervised results establish a </a:t>
            </a:r>
            <a:r>
              <a:rPr lang="en-US" b="1" dirty="0"/>
              <a:t>strong benchmark</a:t>
            </a:r>
            <a:r>
              <a:rPr lang="en-US" dirty="0"/>
              <a:t> using full labels. Logistic Regression and Safe </a:t>
            </a:r>
            <a:r>
              <a:rPr lang="en-US" dirty="0" err="1"/>
              <a:t>LightGBM</a:t>
            </a:r>
            <a:r>
              <a:rPr lang="en-US" dirty="0"/>
              <a:t> emerge as the best balanced supervised models, and I use these as the main reference point before moving to the PU learning phase, where labels are intentionally limited.</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16</a:t>
            </a:fld>
            <a:endParaRPr lang="en-US"/>
          </a:p>
        </p:txBody>
      </p:sp>
    </p:spTree>
    <p:extLst>
      <p:ext uri="{BB962C8B-B14F-4D97-AF65-F5344CB8AC3E}">
        <p14:creationId xmlns:p14="http://schemas.microsoft.com/office/powerpoint/2010/main" val="85082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matrix, the ensemble produces the cleanest diagonal among all supervised approaches:</a:t>
            </a:r>
          </a:p>
          <a:p>
            <a:r>
              <a:rPr lang="en-US" b="1" dirty="0"/>
              <a:t>Fake → Real errors = 903</a:t>
            </a:r>
            <a:r>
              <a:rPr lang="en-US" dirty="0"/>
              <a:t> (top-right).</a:t>
            </a:r>
            <a:br>
              <a:rPr lang="en-US" dirty="0"/>
            </a:br>
            <a:r>
              <a:rPr lang="en-US" dirty="0"/>
              <a:t>These are the most critical mistakes because fake tweets slip through as real.</a:t>
            </a:r>
          </a:p>
          <a:p>
            <a:r>
              <a:rPr lang="en-US" b="1" dirty="0"/>
              <a:t>Real → Fake errors = 780</a:t>
            </a:r>
            <a:r>
              <a:rPr lang="en-US" dirty="0"/>
              <a:t> (bottom-left).</a:t>
            </a:r>
            <a:br>
              <a:rPr lang="en-US" dirty="0"/>
            </a:br>
            <a:r>
              <a:rPr lang="en-US" dirty="0"/>
              <a:t>These are false alarms where real tweets are incorrectly flagged as fake.</a:t>
            </a:r>
          </a:p>
          <a:p>
            <a:r>
              <a:rPr lang="en-US" dirty="0"/>
              <a:t>Compared to the earlier supervised models:</a:t>
            </a:r>
          </a:p>
          <a:p>
            <a:r>
              <a:rPr lang="en-US" b="1" dirty="0"/>
              <a:t>Logistic Regression</a:t>
            </a:r>
            <a:r>
              <a:rPr lang="en-US" dirty="0"/>
              <a:t> and </a:t>
            </a:r>
            <a:r>
              <a:rPr lang="en-US" b="1" dirty="0"/>
              <a:t>Safe </a:t>
            </a:r>
            <a:r>
              <a:rPr lang="en-US" b="1" dirty="0" err="1"/>
              <a:t>LightGBM</a:t>
            </a:r>
            <a:r>
              <a:rPr lang="en-US" dirty="0"/>
              <a:t> were already strong and balanced, but the ensemble improves on both by reducing </a:t>
            </a:r>
            <a:r>
              <a:rPr lang="en-US" b="1" dirty="0"/>
              <a:t>both error types at the same time</a:t>
            </a:r>
            <a:r>
              <a:rPr lang="en-US" dirty="0"/>
              <a:t>.</a:t>
            </a:r>
          </a:p>
          <a:p>
            <a:r>
              <a:rPr lang="en-US" dirty="0"/>
              <a:t>Models like </a:t>
            </a:r>
            <a:r>
              <a:rPr lang="en-US" b="1" dirty="0"/>
              <a:t>Random Forest</a:t>
            </a:r>
            <a:r>
              <a:rPr lang="en-US" dirty="0"/>
              <a:t> and </a:t>
            </a:r>
            <a:r>
              <a:rPr lang="en-US" b="1" dirty="0" err="1"/>
              <a:t>XGBoost</a:t>
            </a:r>
            <a:r>
              <a:rPr lang="en-US" dirty="0"/>
              <a:t> showed trade-offs — one side improved while the other got worse. The ensemble avoids that trade-off and delivers a better balance.</a:t>
            </a:r>
            <a:br>
              <a:rPr lang="en-US" dirty="0"/>
            </a:br>
            <a:br>
              <a:rPr lang="en-US" dirty="0"/>
            </a:br>
            <a:r>
              <a:rPr lang="en-US" b="1" dirty="0"/>
              <a:t>the ensemble is the best supervised benchmark in this project</a:t>
            </a:r>
            <a:r>
              <a:rPr lang="en-US" dirty="0"/>
              <a:t>, because it minimizes fake-miss errors while keeping false alarms low</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17</a:t>
            </a:fld>
            <a:endParaRPr lang="en-US"/>
          </a:p>
        </p:txBody>
      </p:sp>
    </p:spTree>
    <p:extLst>
      <p:ext uri="{BB962C8B-B14F-4D97-AF65-F5344CB8AC3E}">
        <p14:creationId xmlns:p14="http://schemas.microsoft.com/office/powerpoint/2010/main" val="791590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ROC–AUC is a way to evaluate classification models </a:t>
            </a:r>
            <a:r>
              <a:rPr lang="en-US" b="1" dirty="0"/>
              <a:t>across all possible decision thresholds</a:t>
            </a:r>
            <a:r>
              <a:rPr lang="en-US" dirty="0"/>
              <a:t>, instead of judging them at just one cutoff like 0.5.</a:t>
            </a:r>
          </a:p>
          <a:p>
            <a:endParaRPr lang="en-US" dirty="0"/>
          </a:p>
          <a:p>
            <a:r>
              <a:rPr lang="en-US" dirty="0"/>
              <a:t>The </a:t>
            </a:r>
            <a:r>
              <a:rPr lang="en-US" b="1" dirty="0"/>
              <a:t>ROC curve</a:t>
            </a:r>
            <a:r>
              <a:rPr lang="en-US" dirty="0"/>
              <a:t> plots:</a:t>
            </a:r>
          </a:p>
          <a:p>
            <a:r>
              <a:rPr lang="en-US" b="1" dirty="0"/>
              <a:t>True Positive Rate (TPR / Recall)</a:t>
            </a:r>
            <a:r>
              <a:rPr lang="en-US" dirty="0"/>
              <a:t> on the y-axis — how many actual positives the model correctly captures.</a:t>
            </a:r>
          </a:p>
          <a:p>
            <a:r>
              <a:rPr lang="en-US" b="1" dirty="0"/>
              <a:t>False Positive Rate (FPR)</a:t>
            </a:r>
            <a:r>
              <a:rPr lang="en-US" dirty="0"/>
              <a:t> on the x-axis — how many actual negatives are incorrectly flagged as positives.</a:t>
            </a:r>
            <a:br>
              <a:rPr lang="en-US" dirty="0"/>
            </a:br>
            <a:br>
              <a:rPr lang="en-US" dirty="0"/>
            </a:br>
            <a:r>
              <a:rPr lang="en-US" dirty="0"/>
              <a:t>As we change the probability threshold, the model becomes more or less strict.</a:t>
            </a:r>
            <a:br>
              <a:rPr lang="en-US" dirty="0"/>
            </a:br>
            <a:r>
              <a:rPr lang="en-US" dirty="0"/>
              <a:t>For example, if I lower the threshold, the model labels more tweets as “positive,” so recall goes up, but false alarms increase too.</a:t>
            </a:r>
            <a:br>
              <a:rPr lang="en-US" dirty="0"/>
            </a:br>
            <a:r>
              <a:rPr lang="en-US" dirty="0"/>
              <a:t>The ROC curve summarizes this trade-off for every threshold from 0 to 1.</a:t>
            </a:r>
          </a:p>
          <a:p>
            <a:endParaRPr lang="en-US" dirty="0"/>
          </a:p>
          <a:p>
            <a:r>
              <a:rPr lang="en-US" dirty="0"/>
              <a:t>The </a:t>
            </a:r>
            <a:r>
              <a:rPr lang="en-US" b="1" dirty="0"/>
              <a:t>AUC (Area Under the Curve)</a:t>
            </a:r>
            <a:r>
              <a:rPr lang="en-US" dirty="0"/>
              <a:t> compresses the ROC curve into a single number:</a:t>
            </a:r>
          </a:p>
          <a:p>
            <a:r>
              <a:rPr lang="en-US" b="1" dirty="0"/>
              <a:t>AUC = 1.0</a:t>
            </a:r>
            <a:r>
              <a:rPr lang="en-US" dirty="0"/>
              <a:t> means perfect separation between Real and Fake tweets.</a:t>
            </a:r>
          </a:p>
          <a:p>
            <a:r>
              <a:rPr lang="en-US" b="1" dirty="0"/>
              <a:t>AUC = 0.5</a:t>
            </a:r>
            <a:r>
              <a:rPr lang="en-US" dirty="0"/>
              <a:t> means the model is no better than random guessing.</a:t>
            </a:r>
          </a:p>
          <a:p>
            <a:r>
              <a:rPr lang="en-US" dirty="0"/>
              <a:t>Higher AUC means the model is better at ranking one class higher than the other, regardless of the threshold.</a:t>
            </a:r>
          </a:p>
          <a:p>
            <a:r>
              <a:rPr lang="en-US" dirty="0"/>
              <a:t>In my project, ROC–AUC is important because:</a:t>
            </a:r>
          </a:p>
          <a:p>
            <a:r>
              <a:rPr lang="en-US" b="1" dirty="0"/>
              <a:t>Threshold-independent comparison:</a:t>
            </a:r>
            <a:r>
              <a:rPr lang="en-US" dirty="0"/>
              <a:t> Before choosing a final cutoff, I needed a fair way to compare multiple supervised models. ROC-AUC tells me which model separates Real vs Fake most reliably overall.</a:t>
            </a:r>
          </a:p>
          <a:p>
            <a:r>
              <a:rPr lang="en-US" b="1" dirty="0"/>
              <a:t>Balanced dataset fit:</a:t>
            </a:r>
            <a:r>
              <a:rPr lang="en-US" dirty="0"/>
              <a:t> Since the dataset is nearly balanced, ROC-AUC is a stable global metric alongside F1.</a:t>
            </a:r>
          </a:p>
          <a:p>
            <a:r>
              <a:rPr lang="en-US" b="1" dirty="0"/>
              <a:t>Benchmarking for PU learning:</a:t>
            </a:r>
            <a:r>
              <a:rPr lang="en-US" dirty="0"/>
              <a:t> I first measured ROC-AUC for supervised models using full labels to establish an </a:t>
            </a:r>
            <a:r>
              <a:rPr lang="en-US" b="1" dirty="0"/>
              <a:t>upper-bound baseline</a:t>
            </a:r>
            <a:r>
              <a:rPr lang="en-US" dirty="0"/>
              <a:t>. Later, I compare PU models against this baseline to see how performance changes when labels are limited.</a:t>
            </a:r>
          </a:p>
          <a:p>
            <a:r>
              <a:rPr lang="en-US" dirty="0"/>
              <a:t>So overall, ROC–AUC helps me answer:</a:t>
            </a:r>
          </a:p>
          <a:p>
            <a:r>
              <a:rPr lang="en-US" dirty="0"/>
              <a:t>“Which model best distinguishes Real vs Fake tweets </a:t>
            </a:r>
            <a:r>
              <a:rPr lang="en-US" i="1" dirty="0"/>
              <a:t>before</a:t>
            </a:r>
            <a:r>
              <a:rPr lang="en-US" dirty="0"/>
              <a:t> we lock in any single decision threshold?”</a:t>
            </a:r>
          </a:p>
          <a:p>
            <a:br>
              <a:rPr lang="en-US" dirty="0"/>
            </a:br>
            <a:br>
              <a:rPr lang="en-US" dirty="0"/>
            </a:br>
            <a:r>
              <a:rPr lang="en-US" dirty="0"/>
              <a:t>All major supervised models except SVM achieve strong discrimination (~0.95 AUC), and the ensemble slightly improves further, so I use it as the final supervised benchmark before PU learning.”</a:t>
            </a:r>
            <a:br>
              <a:rPr lang="en-US" dirty="0"/>
            </a:br>
            <a:endParaRPr lang="en-US" dirty="0"/>
          </a:p>
          <a:p>
            <a:r>
              <a:rPr lang="en-US" b="1" dirty="0"/>
              <a:t>Ensemble Model is the best overall:</a:t>
            </a:r>
            <a:endParaRPr lang="en-US" dirty="0"/>
          </a:p>
          <a:p>
            <a:r>
              <a:rPr lang="en-US" b="1" dirty="0"/>
              <a:t>AUC ≈ 0.9539</a:t>
            </a:r>
            <a:r>
              <a:rPr lang="en-US" dirty="0"/>
              <a:t>, the highest on the slide.</a:t>
            </a:r>
          </a:p>
          <a:p>
            <a:r>
              <a:rPr lang="en-US" dirty="0"/>
              <a:t>Its curve stays slightly more toward the top-left, showing the strongest separation across thresholds.</a:t>
            </a:r>
          </a:p>
          <a:p>
            <a:endParaRPr lang="en-US" dirty="0"/>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18</a:t>
            </a:fld>
            <a:endParaRPr lang="en-US"/>
          </a:p>
        </p:txBody>
      </p:sp>
    </p:spTree>
    <p:extLst>
      <p:ext uri="{BB962C8B-B14F-4D97-AF65-F5344CB8AC3E}">
        <p14:creationId xmlns:p14="http://schemas.microsoft.com/office/powerpoint/2010/main" val="3187293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measures </a:t>
            </a:r>
            <a:r>
              <a:rPr lang="en-US" i="1" dirty="0"/>
              <a:t>how many predicted positives are actually correct</a:t>
            </a:r>
            <a:r>
              <a:rPr lang="en-US" dirty="0"/>
              <a:t> (TP / (TP+FP)), and recall measures </a:t>
            </a:r>
            <a:r>
              <a:rPr lang="en-US" i="1" dirty="0"/>
              <a:t>how many true positives we catch</a:t>
            </a:r>
            <a:r>
              <a:rPr lang="en-US" dirty="0"/>
              <a:t> (TP / (TP+FN)).</a:t>
            </a:r>
            <a:br>
              <a:rPr lang="en-US" dirty="0"/>
            </a:br>
            <a:r>
              <a:rPr lang="en-US" dirty="0"/>
              <a:t>A PR curve shows how precision changes as we increase recall by moving the decision threshold.</a:t>
            </a:r>
          </a:p>
          <a:p>
            <a:br>
              <a:rPr lang="en-US" dirty="0"/>
            </a:br>
            <a:r>
              <a:rPr lang="en-US" dirty="0"/>
              <a:t>Closer to the </a:t>
            </a:r>
            <a:r>
              <a:rPr lang="en-US" b="1" dirty="0"/>
              <a:t>top-right</a:t>
            </a:r>
            <a:r>
              <a:rPr lang="en-US" dirty="0"/>
              <a:t> means the model can catch more positives </a:t>
            </a:r>
            <a:r>
              <a:rPr lang="en-US" b="1" dirty="0"/>
              <a:t>without</a:t>
            </a:r>
            <a:r>
              <a:rPr lang="en-US" dirty="0"/>
              <a:t> losing much precision.</a:t>
            </a:r>
            <a:br>
              <a:rPr lang="en-US" dirty="0"/>
            </a:br>
            <a:r>
              <a:rPr lang="en-US" dirty="0"/>
              <a:t>Average Precision (AP) is the area under this curve and summarizes overall PR performance.</a:t>
            </a:r>
          </a:p>
          <a:p>
            <a:endParaRPr lang="en-US" dirty="0"/>
          </a:p>
          <a:p>
            <a:r>
              <a:rPr lang="en-US" b="1" dirty="0"/>
              <a:t>Why I use PR curves in this project</a:t>
            </a:r>
          </a:p>
          <a:p>
            <a:r>
              <a:rPr lang="en-US" dirty="0"/>
              <a:t>For fake-news detection, I care about </a:t>
            </a:r>
            <a:r>
              <a:rPr lang="en-US" b="1" dirty="0"/>
              <a:t>both</a:t>
            </a:r>
            <a:r>
              <a:rPr lang="en-US" dirty="0"/>
              <a:t>:</a:t>
            </a:r>
          </a:p>
          <a:p>
            <a:r>
              <a:rPr lang="en-US" dirty="0"/>
              <a:t>catching as many fake/real tweets as possible (high recall), and</a:t>
            </a:r>
          </a:p>
          <a:p>
            <a:r>
              <a:rPr lang="en-US" dirty="0"/>
              <a:t>not flagging too many correct tweets as fake (high precision).</a:t>
            </a:r>
            <a:br>
              <a:rPr lang="en-US" dirty="0"/>
            </a:br>
            <a:r>
              <a:rPr lang="en-US" dirty="0"/>
              <a:t>PR curves let me compare models </a:t>
            </a:r>
            <a:r>
              <a:rPr lang="en-US" b="1" dirty="0"/>
              <a:t>independently of a fixed threshold</a:t>
            </a:r>
            <a:r>
              <a:rPr lang="en-US" dirty="0"/>
              <a:t> and focus on the quality of positive-class predictions, complementing ROC-AUC and confusion matrices.</a:t>
            </a:r>
            <a:br>
              <a:rPr lang="en-US" dirty="0"/>
            </a:br>
            <a:br>
              <a:rPr lang="en-US" dirty="0"/>
            </a:br>
            <a:r>
              <a:rPr lang="en-US" dirty="0"/>
              <a:t>Most models (Logistic Regression, Random Forest, </a:t>
            </a:r>
            <a:r>
              <a:rPr lang="en-US" dirty="0" err="1"/>
              <a:t>XGBoost</a:t>
            </a:r>
            <a:r>
              <a:rPr lang="en-US" dirty="0"/>
              <a:t>, Safe </a:t>
            </a:r>
            <a:r>
              <a:rPr lang="en-US" dirty="0" err="1"/>
              <a:t>LightGBM</a:t>
            </a:r>
            <a:r>
              <a:rPr lang="en-US" dirty="0"/>
              <a:t>) have </a:t>
            </a:r>
            <a:r>
              <a:rPr lang="en-US" b="1" dirty="0"/>
              <a:t>high, flat curves</a:t>
            </a:r>
            <a:r>
              <a:rPr lang="en-US" dirty="0"/>
              <a:t> with AP ≈ 0.94, meaning they keep precision high across a wide recall range.</a:t>
            </a:r>
            <a:br>
              <a:rPr lang="en-US" dirty="0"/>
            </a:br>
            <a:r>
              <a:rPr lang="en-US" dirty="0"/>
              <a:t>The </a:t>
            </a:r>
            <a:r>
              <a:rPr lang="en-US" b="1" dirty="0"/>
              <a:t>Ensemble model</a:t>
            </a:r>
            <a:r>
              <a:rPr lang="en-US" dirty="0"/>
              <a:t> has the </a:t>
            </a:r>
            <a:r>
              <a:rPr lang="en-US" b="1" dirty="0"/>
              <a:t>best curve and highest AP (~0.9465)</a:t>
            </a:r>
            <a:r>
              <a:rPr lang="en-US" dirty="0"/>
              <a:t>, so it offers the strongest precision–recall trade-off and becomes my final supervised baseline.</a:t>
            </a:r>
            <a:br>
              <a:rPr lang="en-US" dirty="0"/>
            </a:br>
            <a:r>
              <a:rPr lang="en-US" b="1" dirty="0"/>
              <a:t>SVM</a:t>
            </a:r>
            <a:r>
              <a:rPr lang="en-US" dirty="0"/>
              <a:t> clearly underperforms: its curve is much lower and AP (~0.73) is significantly worse, matching the errors we saw in its confusion matrix.</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19</a:t>
            </a:fld>
            <a:endParaRPr lang="en-US"/>
          </a:p>
        </p:txBody>
      </p:sp>
    </p:spTree>
    <p:extLst>
      <p:ext uri="{BB962C8B-B14F-4D97-AF65-F5344CB8AC3E}">
        <p14:creationId xmlns:p14="http://schemas.microsoft.com/office/powerpoint/2010/main" val="3804872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plots show how each supervised model behaves as I increase the number of </a:t>
            </a:r>
            <a:r>
              <a:rPr lang="en-US" b="1" dirty="0"/>
              <a:t>training examples</a:t>
            </a:r>
            <a:r>
              <a:rPr lang="en-US" dirty="0"/>
              <a:t>. The blue/orange lines are the </a:t>
            </a:r>
            <a:r>
              <a:rPr lang="en-US" b="1" dirty="0"/>
              <a:t>training scores</a:t>
            </a:r>
            <a:r>
              <a:rPr lang="en-US" dirty="0"/>
              <a:t>, and the red/green lines are the </a:t>
            </a:r>
            <a:r>
              <a:rPr lang="en-US" b="1" dirty="0"/>
              <a:t>cross-validation scores</a:t>
            </a:r>
            <a:r>
              <a:rPr lang="en-US" dirty="0"/>
              <a:t>.</a:t>
            </a:r>
          </a:p>
          <a:p>
            <a:r>
              <a:rPr lang="en-US" dirty="0"/>
              <a:t>For </a:t>
            </a:r>
            <a:r>
              <a:rPr lang="en-US" b="1" dirty="0"/>
              <a:t>Logistic Regression, Random Forest, </a:t>
            </a:r>
            <a:r>
              <a:rPr lang="en-US" b="1" dirty="0" err="1"/>
              <a:t>XGBoost</a:t>
            </a:r>
            <a:r>
              <a:rPr lang="en-US" b="1" dirty="0"/>
              <a:t>, and </a:t>
            </a:r>
            <a:r>
              <a:rPr lang="en-US" b="1" dirty="0" err="1"/>
              <a:t>LightGBM</a:t>
            </a:r>
            <a:r>
              <a:rPr lang="en-US" dirty="0"/>
              <a:t>, the cross-validation curves rise quickly and then flatten out. The gap between training and validation stays small.</a:t>
            </a:r>
            <a:br>
              <a:rPr lang="en-US" dirty="0"/>
            </a:br>
            <a:r>
              <a:rPr lang="en-US" dirty="0"/>
              <a:t>→ This tells us that with around </a:t>
            </a:r>
            <a:r>
              <a:rPr lang="en-US" b="1" dirty="0"/>
              <a:t>70k–100k labeled tweets</a:t>
            </a:r>
            <a:r>
              <a:rPr lang="en-US" dirty="0"/>
              <a:t>, these models already </a:t>
            </a:r>
            <a:r>
              <a:rPr lang="en-US" b="1" dirty="0"/>
              <a:t>generalize well</a:t>
            </a:r>
            <a:r>
              <a:rPr lang="en-US" dirty="0"/>
              <a:t> and adding much more labeled data would give only marginal gains.</a:t>
            </a:r>
          </a:p>
          <a:p>
            <a:r>
              <a:rPr lang="en-US" b="1" dirty="0"/>
              <a:t>Logistic Regression</a:t>
            </a:r>
            <a:r>
              <a:rPr lang="en-US" dirty="0"/>
              <a:t> and </a:t>
            </a:r>
            <a:r>
              <a:rPr lang="en-US" b="1" dirty="0" err="1"/>
              <a:t>LightGBM</a:t>
            </a:r>
            <a:r>
              <a:rPr lang="en-US" dirty="0"/>
              <a:t> are especially stable: training and validation lines almost touch at the end, which means </a:t>
            </a:r>
            <a:r>
              <a:rPr lang="en-US" b="1" dirty="0"/>
              <a:t>low variance and low overfitting</a:t>
            </a:r>
            <a:r>
              <a:rPr lang="en-US" dirty="0"/>
              <a:t> even in 5,000-dimensional TF-IDF space.</a:t>
            </a:r>
          </a:p>
          <a:p>
            <a:r>
              <a:rPr lang="en-US" b="1" dirty="0"/>
              <a:t>Random Forest and </a:t>
            </a:r>
            <a:r>
              <a:rPr lang="en-US" b="1" dirty="0" err="1"/>
              <a:t>XGBoost</a:t>
            </a:r>
            <a:r>
              <a:rPr lang="en-US" dirty="0"/>
              <a:t> also improve with more data, but you can see a slightly larger train–validation gap, which is consistent with their tendency to </a:t>
            </a:r>
            <a:r>
              <a:rPr lang="en-US" b="1" dirty="0"/>
              <a:t>slightly overfit</a:t>
            </a:r>
            <a:r>
              <a:rPr lang="en-US" dirty="0"/>
              <a:t> when trees are deep.</a:t>
            </a:r>
          </a:p>
          <a:p>
            <a:r>
              <a:rPr lang="en-US" b="1" dirty="0"/>
              <a:t>SVM</a:t>
            </a:r>
            <a:r>
              <a:rPr lang="en-US" dirty="0"/>
              <a:t> behaves very differently: as we add more data, both its training and validation curves </a:t>
            </a:r>
            <a:r>
              <a:rPr lang="en-US" b="1" dirty="0"/>
              <a:t>stay low and even dip</a:t>
            </a:r>
            <a:r>
              <a:rPr lang="en-US" dirty="0"/>
              <a:t>, and they never catch up to the other models.</a:t>
            </a:r>
            <a:br>
              <a:rPr lang="en-US" dirty="0"/>
            </a:br>
            <a:r>
              <a:rPr lang="en-US" dirty="0"/>
              <a:t>→ This means SVM is </a:t>
            </a:r>
            <a:r>
              <a:rPr lang="en-US" b="1" dirty="0"/>
              <a:t>underfitting / poorly tuned</a:t>
            </a:r>
            <a:r>
              <a:rPr lang="en-US" dirty="0"/>
              <a:t> for this high-dimensional sparse TF-IDF representation. It doesn’t benefit from the extra 130k examples the way LR or </a:t>
            </a:r>
            <a:r>
              <a:rPr lang="en-US" dirty="0" err="1"/>
              <a:t>LightGBM</a:t>
            </a:r>
            <a:r>
              <a:rPr lang="en-US" dirty="0"/>
              <a:t> do, which is why its final metrics are much lower in the earlier slides.</a:t>
            </a:r>
            <a:br>
              <a:rPr lang="en-US" dirty="0"/>
            </a:br>
            <a:br>
              <a:rPr lang="en-US" dirty="0"/>
            </a:br>
            <a:br>
              <a:rPr lang="en-US" dirty="0"/>
            </a:br>
            <a:r>
              <a:rPr lang="en-US" dirty="0"/>
              <a:t>“These plots are </a:t>
            </a:r>
            <a:r>
              <a:rPr lang="en-US" b="1" dirty="0"/>
              <a:t>learning curves</a:t>
            </a:r>
            <a:r>
              <a:rPr lang="en-US" dirty="0"/>
              <a:t>.</a:t>
            </a:r>
            <a:br>
              <a:rPr lang="en-US" dirty="0"/>
            </a:br>
            <a:r>
              <a:rPr lang="en-US" dirty="0"/>
              <a:t>On each graph, the </a:t>
            </a:r>
            <a:r>
              <a:rPr lang="en-US" b="1" dirty="0"/>
              <a:t>x-axis</a:t>
            </a:r>
            <a:r>
              <a:rPr lang="en-US" dirty="0"/>
              <a:t> is the number of training examples, and the </a:t>
            </a:r>
            <a:r>
              <a:rPr lang="en-US" b="1" dirty="0"/>
              <a:t>y-axis</a:t>
            </a:r>
            <a:r>
              <a:rPr lang="en-US" dirty="0"/>
              <a:t> is the model’s </a:t>
            </a:r>
            <a:r>
              <a:rPr lang="en-US" b="1" dirty="0"/>
              <a:t>accuracy</a:t>
            </a:r>
            <a:r>
              <a:rPr lang="en-US" dirty="0"/>
              <a:t>.</a:t>
            </a:r>
            <a:br>
              <a:rPr lang="en-US" dirty="0"/>
            </a:br>
            <a:r>
              <a:rPr lang="en-US" dirty="0"/>
              <a:t>Each model has two lines:</a:t>
            </a:r>
          </a:p>
          <a:p>
            <a:r>
              <a:rPr lang="en-US" dirty="0"/>
              <a:t>a </a:t>
            </a:r>
            <a:r>
              <a:rPr lang="en-US" b="1" dirty="0"/>
              <a:t>training score</a:t>
            </a:r>
            <a:r>
              <a:rPr lang="en-US" dirty="0"/>
              <a:t> line – how well it fits the data it was trained on,</a:t>
            </a:r>
          </a:p>
          <a:p>
            <a:r>
              <a:rPr lang="en-US" dirty="0"/>
              <a:t>and a </a:t>
            </a:r>
            <a:r>
              <a:rPr lang="en-US" b="1" dirty="0"/>
              <a:t>cross-validation score</a:t>
            </a:r>
            <a:r>
              <a:rPr lang="en-US" dirty="0"/>
              <a:t> line – how well it generalizes to unseen data.</a:t>
            </a:r>
          </a:p>
          <a:p>
            <a:r>
              <a:rPr lang="en-US" dirty="0"/>
              <a:t>As we move to the right and add more training data, we can see how both lines evolve.”</a:t>
            </a:r>
          </a:p>
          <a:p>
            <a:br>
              <a:rPr lang="en-US" dirty="0"/>
            </a:br>
            <a:br>
              <a:rPr lang="en-US" dirty="0"/>
            </a:br>
            <a:r>
              <a:rPr lang="en-US" b="1" dirty="0"/>
              <a:t>2. Why learning curves are useful</a:t>
            </a:r>
          </a:p>
          <a:p>
            <a:r>
              <a:rPr lang="en-US" dirty="0"/>
              <a:t>“I use learning curves for three things:</a:t>
            </a:r>
          </a:p>
          <a:p>
            <a:r>
              <a:rPr lang="en-US" b="1" dirty="0"/>
              <a:t>Do we have enough labeled data?</a:t>
            </a:r>
            <a:br>
              <a:rPr lang="en-US" dirty="0"/>
            </a:br>
            <a:r>
              <a:rPr lang="en-US" dirty="0"/>
              <a:t>If the validation curve keeps rising, more data will still help. If it </a:t>
            </a:r>
            <a:r>
              <a:rPr lang="en-US" b="1" dirty="0"/>
              <a:t>plateaus</a:t>
            </a:r>
            <a:r>
              <a:rPr lang="en-US" dirty="0"/>
              <a:t>, we are in the ‘diminishing returns’ zone.</a:t>
            </a:r>
          </a:p>
          <a:p>
            <a:r>
              <a:rPr lang="en-US" b="1" dirty="0"/>
              <a:t>Check underfitting vs overfitting.</a:t>
            </a:r>
            <a:br>
              <a:rPr lang="en-US" dirty="0"/>
            </a:br>
            <a:r>
              <a:rPr lang="en-US" dirty="0"/>
              <a:t>A big gap between train and validation means </a:t>
            </a:r>
            <a:r>
              <a:rPr lang="en-US" b="1" dirty="0"/>
              <a:t>overfitting</a:t>
            </a:r>
            <a:r>
              <a:rPr lang="en-US" dirty="0"/>
              <a:t>; both curves low and close together means </a:t>
            </a:r>
            <a:r>
              <a:rPr lang="en-US" b="1" dirty="0"/>
              <a:t>underfitting</a:t>
            </a:r>
            <a:r>
              <a:rPr lang="en-US" dirty="0"/>
              <a:t>.</a:t>
            </a:r>
          </a:p>
          <a:p>
            <a:r>
              <a:rPr lang="en-US" b="1" dirty="0"/>
              <a:t>Compare algorithms on this TF-IDF setup.</a:t>
            </a:r>
            <a:br>
              <a:rPr lang="en-US" dirty="0"/>
            </a:br>
            <a:r>
              <a:rPr lang="en-US" dirty="0"/>
              <a:t>They tell us which models actually benefit from our 130k × 5020 TF-IDF representation.”</a:t>
            </a:r>
          </a:p>
          <a:p>
            <a:br>
              <a:rPr lang="en-US" dirty="0"/>
            </a:br>
            <a:endParaRPr lang="en-US" dirty="0"/>
          </a:p>
          <a:p>
            <a:r>
              <a:rPr lang="en-US" b="1" dirty="0"/>
              <a:t>3. What the curves tell us in this project</a:t>
            </a:r>
          </a:p>
          <a:p>
            <a:r>
              <a:rPr lang="en-US" dirty="0"/>
              <a:t>“For </a:t>
            </a:r>
            <a:r>
              <a:rPr lang="en-US" b="1" dirty="0"/>
              <a:t>Logistic Regression, Random Forest, </a:t>
            </a:r>
            <a:r>
              <a:rPr lang="en-US" b="1" dirty="0" err="1"/>
              <a:t>XGBoost</a:t>
            </a:r>
            <a:r>
              <a:rPr lang="en-US" b="1" dirty="0"/>
              <a:t>, and </a:t>
            </a:r>
            <a:r>
              <a:rPr lang="en-US" b="1" dirty="0" err="1"/>
              <a:t>LightGBM</a:t>
            </a:r>
            <a:r>
              <a:rPr lang="en-US" dirty="0"/>
              <a:t>, the validation curves </a:t>
            </a:r>
            <a:r>
              <a:rPr lang="en-US" b="1" dirty="0"/>
              <a:t>rise quickly and then flatten</a:t>
            </a:r>
            <a:r>
              <a:rPr lang="en-US" dirty="0"/>
              <a:t>.</a:t>
            </a:r>
            <a:br>
              <a:rPr lang="en-US" dirty="0"/>
            </a:br>
            <a:r>
              <a:rPr lang="en-US" dirty="0"/>
              <a:t>The training and validation lines end up </a:t>
            </a:r>
            <a:r>
              <a:rPr lang="en-US" b="1" dirty="0"/>
              <a:t>quite close together</a:t>
            </a:r>
            <a:r>
              <a:rPr lang="en-US" dirty="0"/>
              <a:t>.</a:t>
            </a:r>
          </a:p>
          <a:p>
            <a:r>
              <a:rPr lang="en-US" dirty="0"/>
              <a:t>That means with around </a:t>
            </a:r>
            <a:r>
              <a:rPr lang="en-US" b="1" dirty="0"/>
              <a:t>70k+ training tweets</a:t>
            </a:r>
            <a:r>
              <a:rPr lang="en-US" dirty="0"/>
              <a:t>, these models have already extracted most of the signal; adding many more labels would not dramatically change performance.</a:t>
            </a:r>
          </a:p>
          <a:p>
            <a:r>
              <a:rPr lang="en-US" dirty="0"/>
              <a:t>The small gap also shows that </a:t>
            </a:r>
            <a:r>
              <a:rPr lang="en-US" b="1" dirty="0"/>
              <a:t>Logistic Regression and </a:t>
            </a:r>
            <a:r>
              <a:rPr lang="en-US" b="1" dirty="0" err="1"/>
              <a:t>LightGBM</a:t>
            </a:r>
            <a:r>
              <a:rPr lang="en-US" b="1" dirty="0"/>
              <a:t>, in particular, generalize well and are not heavily overfitting</a:t>
            </a:r>
            <a:r>
              <a:rPr lang="en-US" dirty="0"/>
              <a:t>, despite the high-dimensional (5020-feature) TF-IDF space.</a:t>
            </a:r>
          </a:p>
          <a:p>
            <a:r>
              <a:rPr lang="en-US" b="1" dirty="0"/>
              <a:t>SVM</a:t>
            </a:r>
            <a:r>
              <a:rPr lang="en-US" dirty="0"/>
              <a:t> behaves very differently:</a:t>
            </a:r>
          </a:p>
          <a:p>
            <a:r>
              <a:rPr lang="en-US" dirty="0"/>
              <a:t>Its training and validation curves stay </a:t>
            </a:r>
            <a:r>
              <a:rPr lang="en-US" b="1" dirty="0"/>
              <a:t>much lower</a:t>
            </a:r>
            <a:r>
              <a:rPr lang="en-US" dirty="0"/>
              <a:t> and hardly improve as we add data.</a:t>
            </a:r>
          </a:p>
          <a:p>
            <a:r>
              <a:rPr lang="en-US" dirty="0"/>
              <a:t>This pattern tells us the issue is </a:t>
            </a:r>
            <a:r>
              <a:rPr lang="en-US" b="1" dirty="0"/>
              <a:t>not</a:t>
            </a:r>
            <a:r>
              <a:rPr lang="en-US" dirty="0"/>
              <a:t> a lack of data – it’s that SVM is a </a:t>
            </a:r>
            <a:r>
              <a:rPr lang="en-US" b="1" dirty="0"/>
              <a:t>poor fit or poorly calibrated</a:t>
            </a:r>
            <a:r>
              <a:rPr lang="en-US" dirty="0"/>
              <a:t> for this large, sparse TF-IDF representation.</a:t>
            </a:r>
          </a:p>
          <a:p>
            <a:r>
              <a:rPr lang="en-US" dirty="0"/>
              <a:t>That matches what we saw in the metrics and radar plot where SVM was the weakest model.”</a:t>
            </a:r>
          </a:p>
          <a:p>
            <a:br>
              <a:rPr lang="en-US" dirty="0"/>
            </a:br>
            <a:endParaRPr lang="en-US" dirty="0"/>
          </a:p>
          <a:p>
            <a:r>
              <a:rPr lang="en-US" b="1" dirty="0"/>
              <a:t>4. Why LR &amp; </a:t>
            </a:r>
            <a:r>
              <a:rPr lang="en-US" b="1" dirty="0" err="1"/>
              <a:t>LightGBM</a:t>
            </a:r>
            <a:r>
              <a:rPr lang="en-US" b="1" dirty="0"/>
              <a:t> are good single models (and SVM is not)</a:t>
            </a:r>
          </a:p>
          <a:p>
            <a:r>
              <a:rPr lang="en-US" dirty="0"/>
              <a:t>“These curves support why </a:t>
            </a:r>
            <a:r>
              <a:rPr lang="en-US" b="1" dirty="0"/>
              <a:t>Logistic Regression and Safe </a:t>
            </a:r>
            <a:r>
              <a:rPr lang="en-US" b="1" dirty="0" err="1"/>
              <a:t>LightGBM</a:t>
            </a:r>
            <a:r>
              <a:rPr lang="en-US" dirty="0"/>
              <a:t> are my best </a:t>
            </a:r>
            <a:r>
              <a:rPr lang="en-US" b="1" dirty="0"/>
              <a:t>single</a:t>
            </a:r>
            <a:r>
              <a:rPr lang="en-US" dirty="0"/>
              <a:t> models:</a:t>
            </a:r>
          </a:p>
          <a:p>
            <a:r>
              <a:rPr lang="en-US" dirty="0"/>
              <a:t>With TF-IDF features, the data are high-dimensional and sparse. </a:t>
            </a:r>
            <a:r>
              <a:rPr lang="en-US" b="1" dirty="0"/>
              <a:t>Logistic Regression</a:t>
            </a:r>
            <a:r>
              <a:rPr lang="en-US" dirty="0"/>
              <a:t> is a </a:t>
            </a:r>
            <a:r>
              <a:rPr lang="en-US" b="1" dirty="0"/>
              <a:t>linear model with L2 regularization</a:t>
            </a:r>
            <a:r>
              <a:rPr lang="en-US" dirty="0"/>
              <a:t>, which works very well in this regime – it scales to many features and learns a simple, stable separating hyperplane. Its learning curve shows high accuracy with a small train–test gap.</a:t>
            </a:r>
          </a:p>
          <a:p>
            <a:r>
              <a:rPr lang="en-US" b="1" dirty="0" err="1"/>
              <a:t>LightGBM</a:t>
            </a:r>
            <a:r>
              <a:rPr lang="en-US" dirty="0"/>
              <a:t> is a </a:t>
            </a:r>
            <a:r>
              <a:rPr lang="en-US" b="1" dirty="0"/>
              <a:t>gradient-boosted tree ensemble</a:t>
            </a:r>
            <a:r>
              <a:rPr lang="en-US" dirty="0"/>
              <a:t>. It can capture </a:t>
            </a:r>
            <a:r>
              <a:rPr lang="en-US" b="1" dirty="0"/>
              <a:t>non-linear interactions</a:t>
            </a:r>
            <a:r>
              <a:rPr lang="en-US" dirty="0"/>
              <a:t> between TF-IDF and numeric features, and it keeps improving as data grows until it plateaus, with training and validation lines staying close – so it also generalizes well.</a:t>
            </a:r>
          </a:p>
          <a:p>
            <a:r>
              <a:rPr lang="en-US" dirty="0"/>
              <a:t>In contrast, </a:t>
            </a:r>
            <a:r>
              <a:rPr lang="en-US" b="1" dirty="0"/>
              <a:t>SVM</a:t>
            </a:r>
            <a:r>
              <a:rPr lang="en-US" dirty="0"/>
              <a:t> doesn’t improve much with more data and sits at a much lower accuracy level. For this 130k × 5020 TF-IDF dataset, SVM is either underfitting or not tuned for the right kernel/regularization, which is why it ends up as the lowest performer.”</a:t>
            </a:r>
          </a:p>
          <a:p>
            <a:br>
              <a:rPr lang="en-US" dirty="0"/>
            </a:br>
            <a:endParaRPr lang="en-US" dirty="0"/>
          </a:p>
          <a:p>
            <a:r>
              <a:rPr lang="en-US" b="1" dirty="0"/>
              <a:t>5. Why LR and </a:t>
            </a:r>
            <a:r>
              <a:rPr lang="en-US" b="1" dirty="0" err="1"/>
              <a:t>XGBoost</a:t>
            </a:r>
            <a:r>
              <a:rPr lang="en-US" b="1" dirty="0"/>
              <a:t> curves “start from opposite sides”</a:t>
            </a:r>
          </a:p>
          <a:p>
            <a:r>
              <a:rPr lang="en-US" dirty="0"/>
              <a:t>“You might notice that </a:t>
            </a:r>
            <a:r>
              <a:rPr lang="en-US" b="1" dirty="0"/>
              <a:t>Logistic Regression</a:t>
            </a:r>
            <a:r>
              <a:rPr lang="en-US" dirty="0"/>
              <a:t> starts with </a:t>
            </a:r>
            <a:r>
              <a:rPr lang="en-US" b="1" dirty="0"/>
              <a:t>very high training accuracy and low validation accuracy</a:t>
            </a:r>
            <a:r>
              <a:rPr lang="en-US" dirty="0"/>
              <a:t>, and then the two move towards each other as we add data.</a:t>
            </a:r>
            <a:br>
              <a:rPr lang="en-US" dirty="0"/>
            </a:br>
            <a:r>
              <a:rPr lang="en-US" dirty="0"/>
              <a:t>That’s normal: with a tiny training set, LR can almost perfectly fit those few points, so the </a:t>
            </a:r>
            <a:r>
              <a:rPr lang="en-US" b="1" dirty="0"/>
              <a:t>training score is overly optimistic</a:t>
            </a:r>
            <a:r>
              <a:rPr lang="en-US" dirty="0"/>
              <a:t>, while validation is low. As we add data, the model is forced to generalize, so </a:t>
            </a:r>
            <a:r>
              <a:rPr lang="en-US" b="1" dirty="0"/>
              <a:t>training accuracy drops slightly and validation accuracy rises</a:t>
            </a:r>
            <a:r>
              <a:rPr lang="en-US" dirty="0"/>
              <a:t>, and they converge.</a:t>
            </a:r>
          </a:p>
          <a:p>
            <a:r>
              <a:rPr lang="en-US" dirty="0"/>
              <a:t>For </a:t>
            </a:r>
            <a:r>
              <a:rPr lang="en-US" b="1" dirty="0" err="1"/>
              <a:t>XGBoost</a:t>
            </a:r>
            <a:r>
              <a:rPr lang="en-US" b="1" dirty="0"/>
              <a:t> and Random Forest</a:t>
            </a:r>
            <a:r>
              <a:rPr lang="en-US" dirty="0"/>
              <a:t>, both training and validation scores </a:t>
            </a:r>
            <a:r>
              <a:rPr lang="en-US" b="1" dirty="0"/>
              <a:t>rise together</a:t>
            </a:r>
            <a:r>
              <a:rPr lang="en-US" dirty="0"/>
              <a:t> with more data. Tree ensembles start more conservative on tiny datasets and need more samples to learn good splits. As data increases, both curves improve and then plateau, with training always a bit above validation, which is the usual </a:t>
            </a:r>
            <a:r>
              <a:rPr lang="en-US" dirty="0" err="1"/>
              <a:t>behaviour</a:t>
            </a:r>
            <a:r>
              <a:rPr lang="en-US" dirty="0"/>
              <a:t> for these models.”</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20</a:t>
            </a:fld>
            <a:endParaRPr lang="en-US"/>
          </a:p>
        </p:txBody>
      </p:sp>
    </p:spTree>
    <p:extLst>
      <p:ext uri="{BB962C8B-B14F-4D97-AF65-F5344CB8AC3E}">
        <p14:creationId xmlns:p14="http://schemas.microsoft.com/office/powerpoint/2010/main" val="603108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the final supervised performance for all models across the main metrics: </a:t>
            </a:r>
            <a:r>
              <a:rPr lang="en-US" b="1" dirty="0"/>
              <a:t>Accuracy, Precision, Recall, F1-score, ROC-AUC, and PR-AUC</a:t>
            </a:r>
            <a:r>
              <a:rPr lang="en-US" dirty="0"/>
              <a:t>. All values are percentages on the same held-out test set.</a:t>
            </a:r>
          </a:p>
          <a:p>
            <a:endParaRPr lang="en-US" dirty="0"/>
          </a:p>
          <a:p>
            <a:r>
              <a:rPr lang="en-US" dirty="0"/>
              <a:t>First, we can see that </a:t>
            </a:r>
            <a:r>
              <a:rPr lang="en-US" b="1" dirty="0"/>
              <a:t>Logistic Regression</a:t>
            </a:r>
            <a:r>
              <a:rPr lang="en-US" dirty="0"/>
              <a:t> and </a:t>
            </a:r>
            <a:r>
              <a:rPr lang="en-US" b="1" dirty="0"/>
              <a:t>Safe </a:t>
            </a:r>
            <a:r>
              <a:rPr lang="en-US" b="1" dirty="0" err="1"/>
              <a:t>LightGBM</a:t>
            </a:r>
            <a:r>
              <a:rPr lang="en-US" dirty="0"/>
              <a:t> are very strong and well balanced. Both are around </a:t>
            </a:r>
            <a:r>
              <a:rPr lang="en-US" b="1" dirty="0"/>
              <a:t>92–93%</a:t>
            </a:r>
            <a:r>
              <a:rPr lang="en-US" dirty="0"/>
              <a:t> on accuracy and F1, with ROC-AUC and PR-AUC around </a:t>
            </a:r>
            <a:r>
              <a:rPr lang="en-US" b="1" dirty="0"/>
              <a:t>95% and 94%</a:t>
            </a:r>
            <a:r>
              <a:rPr lang="en-US" dirty="0"/>
              <a:t>, which confirms what we saw from the ROC and PR curves.</a:t>
            </a:r>
          </a:p>
          <a:p>
            <a:endParaRPr lang="en-US" dirty="0"/>
          </a:p>
          <a:p>
            <a:r>
              <a:rPr lang="en-US" b="1" dirty="0"/>
              <a:t>Random Forest</a:t>
            </a:r>
            <a:r>
              <a:rPr lang="en-US" dirty="0"/>
              <a:t> and </a:t>
            </a:r>
            <a:r>
              <a:rPr lang="en-US" b="1" dirty="0" err="1"/>
              <a:t>XGBoost</a:t>
            </a:r>
            <a:r>
              <a:rPr lang="en-US" dirty="0"/>
              <a:t> are slightly weaker but still competitive. </a:t>
            </a:r>
            <a:r>
              <a:rPr lang="en-US" dirty="0" err="1"/>
              <a:t>XGBoost</a:t>
            </a:r>
            <a:r>
              <a:rPr lang="en-US" dirty="0"/>
              <a:t>, in particular, has higher recall but a bit lower precision, which matches the confusion matrices where it caught more positives but allowed more false positives.</a:t>
            </a:r>
          </a:p>
          <a:p>
            <a:endParaRPr lang="en-US" dirty="0"/>
          </a:p>
          <a:p>
            <a:r>
              <a:rPr lang="en-US" b="1" dirty="0"/>
              <a:t>SVM</a:t>
            </a:r>
            <a:r>
              <a:rPr lang="en-US" dirty="0"/>
              <a:t> clearly stands out as the weakest supervised model. Its accuracy and F1 are around the mid-60s to high-60s, and its ROC-AUC and PR-AUC are much lower than the others. This is consistent with its confusion matrix and its poorer ROC/PR curves.</a:t>
            </a:r>
          </a:p>
          <a:p>
            <a:endParaRPr lang="en-US" dirty="0"/>
          </a:p>
          <a:p>
            <a:r>
              <a:rPr lang="en-US" dirty="0"/>
              <a:t>Finally, the </a:t>
            </a:r>
            <a:r>
              <a:rPr lang="en-US" b="1" dirty="0"/>
              <a:t>Ensemble model</a:t>
            </a:r>
            <a:r>
              <a:rPr lang="en-US" dirty="0"/>
              <a:t> gives the </a:t>
            </a:r>
            <a:r>
              <a:rPr lang="en-US" b="1" dirty="0"/>
              <a:t>best overall performance</a:t>
            </a:r>
            <a:r>
              <a:rPr lang="en-US" dirty="0"/>
              <a:t>. It has the highest accuracy (about </a:t>
            </a:r>
            <a:r>
              <a:rPr lang="en-US" b="1" dirty="0"/>
              <a:t>93.7%</a:t>
            </a:r>
            <a:r>
              <a:rPr lang="en-US" dirty="0"/>
              <a:t>), the highest F1-score (</a:t>
            </a:r>
            <a:r>
              <a:rPr lang="en-US" b="1" dirty="0"/>
              <a:t>~93.9%</a:t>
            </a:r>
            <a:r>
              <a:rPr lang="en-US" dirty="0"/>
              <a:t>), and the strongest ROC-AUC and PR-AUC values. So this ensemble is the </a:t>
            </a:r>
            <a:r>
              <a:rPr lang="en-US" b="1" dirty="0"/>
              <a:t>final supervised baseline</a:t>
            </a:r>
            <a:r>
              <a:rPr lang="en-US" dirty="0"/>
              <a:t> I use when I later compare against the PU learning approaches.</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21</a:t>
            </a:fld>
            <a:endParaRPr lang="en-US"/>
          </a:p>
        </p:txBody>
      </p:sp>
    </p:spTree>
    <p:extLst>
      <p:ext uri="{BB962C8B-B14F-4D97-AF65-F5344CB8AC3E}">
        <p14:creationId xmlns:p14="http://schemas.microsoft.com/office/powerpoint/2010/main" val="3519604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radar chart puts all supervised models and all main metrics on one picture.</a:t>
            </a:r>
            <a:br>
              <a:rPr lang="en-US" dirty="0"/>
            </a:br>
            <a:r>
              <a:rPr lang="en-US" dirty="0"/>
              <a:t>Each axis is one metric — </a:t>
            </a:r>
            <a:r>
              <a:rPr lang="en-US" b="1" dirty="0"/>
              <a:t>Accuracy, F1, ROC-AUC, PR-AUC, Recall</a:t>
            </a:r>
            <a:r>
              <a:rPr lang="en-US" dirty="0"/>
              <a:t> — and each </a:t>
            </a:r>
            <a:r>
              <a:rPr lang="en-US" dirty="0" err="1"/>
              <a:t>coloured</a:t>
            </a:r>
            <a:r>
              <a:rPr lang="en-US" dirty="0"/>
              <a:t> polygon is a model. The closer a polygon is to the </a:t>
            </a:r>
            <a:r>
              <a:rPr lang="en-US" b="1" dirty="0"/>
              <a:t>outer edge</a:t>
            </a:r>
            <a:r>
              <a:rPr lang="en-US" dirty="0"/>
              <a:t>, the better that model is on that metric.</a:t>
            </a:r>
          </a:p>
          <a:p>
            <a:r>
              <a:rPr lang="en-US" dirty="0"/>
              <a:t>You can see that most polygons are close to the boundary, so the models are generally strong.</a:t>
            </a:r>
            <a:br>
              <a:rPr lang="en-US" dirty="0"/>
            </a:br>
            <a:r>
              <a:rPr lang="en-US" dirty="0"/>
              <a:t>The </a:t>
            </a:r>
            <a:r>
              <a:rPr lang="en-US" b="1" dirty="0"/>
              <a:t>black polygon</a:t>
            </a:r>
            <a:r>
              <a:rPr lang="en-US" dirty="0"/>
              <a:t> is the </a:t>
            </a:r>
            <a:r>
              <a:rPr lang="en-US" b="1" dirty="0"/>
              <a:t>Ensemble</a:t>
            </a:r>
            <a:r>
              <a:rPr lang="en-US" dirty="0"/>
              <a:t>, and it’s usually the outermost line on every axis, which confirms that it has the </a:t>
            </a:r>
            <a:r>
              <a:rPr lang="en-US" b="1" dirty="0"/>
              <a:t>best overall balance</a:t>
            </a:r>
            <a:r>
              <a:rPr lang="en-US" dirty="0"/>
              <a:t> across all metrics.</a:t>
            </a:r>
          </a:p>
          <a:p>
            <a:r>
              <a:rPr lang="en-US" dirty="0"/>
              <a:t>Right next to it we have the </a:t>
            </a:r>
            <a:r>
              <a:rPr lang="en-US" b="1" dirty="0"/>
              <a:t>blue polygon (Logistic Regression)</a:t>
            </a:r>
            <a:r>
              <a:rPr lang="en-US" dirty="0"/>
              <a:t> and the </a:t>
            </a:r>
            <a:r>
              <a:rPr lang="en-US" b="1" dirty="0"/>
              <a:t>purple polygon (Safe </a:t>
            </a:r>
            <a:r>
              <a:rPr lang="en-US" b="1" dirty="0" err="1"/>
              <a:t>LightGBM</a:t>
            </a:r>
            <a:r>
              <a:rPr lang="en-US" b="1" dirty="0"/>
              <a:t>)</a:t>
            </a:r>
            <a:r>
              <a:rPr lang="en-US" dirty="0"/>
              <a:t>. Their shapes almost overlap the ensemble, which means they are </a:t>
            </a:r>
            <a:r>
              <a:rPr lang="en-US" b="1" dirty="0"/>
              <a:t>very strong single models</a:t>
            </a:r>
            <a:r>
              <a:rPr lang="en-US" dirty="0"/>
              <a:t>:</a:t>
            </a:r>
          </a:p>
          <a:p>
            <a:r>
              <a:rPr lang="en-US" dirty="0"/>
              <a:t>On my data — about </a:t>
            </a:r>
            <a:r>
              <a:rPr lang="en-US" b="1" dirty="0"/>
              <a:t>130k tweets with ~5020 TF-IDF + numeric features</a:t>
            </a:r>
            <a:r>
              <a:rPr lang="en-US" dirty="0"/>
              <a:t> — the feature space is </a:t>
            </a:r>
            <a:r>
              <a:rPr lang="en-US" b="1" dirty="0"/>
              <a:t>high-dimensional and sparse</a:t>
            </a:r>
            <a:r>
              <a:rPr lang="en-US" dirty="0"/>
              <a:t>.</a:t>
            </a:r>
          </a:p>
          <a:p>
            <a:r>
              <a:rPr lang="en-US" b="1" dirty="0"/>
              <a:t>Logistic Regression</a:t>
            </a:r>
            <a:r>
              <a:rPr lang="en-US" dirty="0"/>
              <a:t> is a </a:t>
            </a:r>
            <a:r>
              <a:rPr lang="en-US" b="1" dirty="0"/>
              <a:t>linear model with L2 regularization</a:t>
            </a:r>
            <a:r>
              <a:rPr lang="en-US" dirty="0"/>
              <a:t>, which is exactly what works well for this kind of TF-IDF text: it scales to many features, handles sparsity efficiently, and learns a simple but effective separating hyperplane. That’s why its Accuracy, F1 and both AUCs are all around 93–95%.</a:t>
            </a:r>
          </a:p>
          <a:p>
            <a:r>
              <a:rPr lang="en-US" b="1" dirty="0"/>
              <a:t>Safe </a:t>
            </a:r>
            <a:r>
              <a:rPr lang="en-US" b="1" dirty="0" err="1"/>
              <a:t>LightGBM</a:t>
            </a:r>
            <a:r>
              <a:rPr lang="en-US" dirty="0"/>
              <a:t> is a </a:t>
            </a:r>
            <a:r>
              <a:rPr lang="en-US" b="1" dirty="0"/>
              <a:t>gradient-boosted tree model</a:t>
            </a:r>
            <a:r>
              <a:rPr lang="en-US" dirty="0"/>
              <a:t>, so it can pick up </a:t>
            </a:r>
            <a:r>
              <a:rPr lang="en-US" b="1" dirty="0"/>
              <a:t>non-linear patterns and interactions</a:t>
            </a:r>
            <a:r>
              <a:rPr lang="en-US" dirty="0"/>
              <a:t> between the TF-IDF features and the extra numeric features. It’s also designed for large datasets, so it stays stable and gives similarly high scores across all metrics. That’s why its polygon almost sits on top of Logistic Regression and the ensemble.</a:t>
            </a:r>
          </a:p>
          <a:p>
            <a:r>
              <a:rPr lang="en-US" dirty="0"/>
              <a:t>In contrast, the </a:t>
            </a:r>
            <a:r>
              <a:rPr lang="en-US" b="1" dirty="0"/>
              <a:t>red polygon (SVM)</a:t>
            </a:r>
            <a:r>
              <a:rPr lang="en-US" dirty="0"/>
              <a:t> is much smaller and pulled towards the </a:t>
            </a:r>
            <a:r>
              <a:rPr lang="en-US" dirty="0" err="1"/>
              <a:t>centre</a:t>
            </a:r>
            <a:r>
              <a:rPr lang="en-US" dirty="0"/>
              <a:t> on every axis. That summarizes why </a:t>
            </a:r>
            <a:r>
              <a:rPr lang="en-US" b="1" dirty="0"/>
              <a:t>SVM is the weakest supervised model for this project</a:t>
            </a:r>
            <a:r>
              <a:rPr lang="en-US" dirty="0"/>
              <a:t>:</a:t>
            </a:r>
          </a:p>
          <a:p>
            <a:r>
              <a:rPr lang="en-US" dirty="0"/>
              <a:t>With 130k × 5020 sparse TF-IDF features, SVM is very sensitive to </a:t>
            </a:r>
            <a:r>
              <a:rPr lang="en-US" b="1" dirty="0"/>
              <a:t>kernel choice and hyperparameters</a:t>
            </a:r>
            <a:r>
              <a:rPr lang="en-US" dirty="0"/>
              <a:t>. A non-linear SVM (like RBF) is hard to tune and can struggle or overfit in this scale; a linear SVM would be closer to Logistic Regression but still needs careful regularization.</a:t>
            </a:r>
          </a:p>
          <a:p>
            <a:r>
              <a:rPr lang="en-US" dirty="0"/>
              <a:t>In my configuration, SVM doesn’t exploit the structure of the TF-IDF space as well, so both precision and recall drop, which drags down F1, ROC-AUC and PR-AUC together.</a:t>
            </a:r>
          </a:p>
          <a:p>
            <a:r>
              <a:rPr lang="en-US" dirty="0"/>
              <a:t>So this slide visually supports the conclusion that </a:t>
            </a:r>
            <a:r>
              <a:rPr lang="en-US" b="1" dirty="0"/>
              <a:t>Logistic Regression and Safe </a:t>
            </a:r>
            <a:r>
              <a:rPr lang="en-US" b="1" dirty="0" err="1"/>
              <a:t>LightGBM</a:t>
            </a:r>
            <a:r>
              <a:rPr lang="en-US" b="1" dirty="0"/>
              <a:t> are the best single supervised models for my TF-IDF representation</a:t>
            </a:r>
            <a:r>
              <a:rPr lang="en-US" dirty="0"/>
              <a:t>, while </a:t>
            </a:r>
            <a:r>
              <a:rPr lang="en-US" b="1" dirty="0"/>
              <a:t>SVM is not a good fit for this particular high-dimensional sparse dataset.</a:t>
            </a:r>
            <a:endParaRPr lang="en-US" dirty="0"/>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22</a:t>
            </a:fld>
            <a:endParaRPr lang="en-US"/>
          </a:p>
        </p:txBody>
      </p:sp>
    </p:spTree>
    <p:extLst>
      <p:ext uri="{BB962C8B-B14F-4D97-AF65-F5344CB8AC3E}">
        <p14:creationId xmlns:p14="http://schemas.microsoft.com/office/powerpoint/2010/main" val="2301330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to this point, I showed results for </a:t>
            </a:r>
            <a:r>
              <a:rPr lang="en-US" b="1" dirty="0"/>
              <a:t>supervised models</a:t>
            </a:r>
            <a:r>
              <a:rPr lang="en-US" dirty="0"/>
              <a:t>, where we assume that every tweet in the training data has a correct label – either Fake or Real. That’s a very convenient assumption for experiments, but it doesn’t really match how fake news appears in the wild.</a:t>
            </a:r>
          </a:p>
          <a:p>
            <a:endParaRPr lang="en-US" dirty="0"/>
          </a:p>
          <a:p>
            <a:r>
              <a:rPr lang="en-US" dirty="0"/>
              <a:t>In reality, only a </a:t>
            </a:r>
            <a:r>
              <a:rPr lang="en-US" b="1" dirty="0"/>
              <a:t>small portion of fake news</a:t>
            </a:r>
            <a:r>
              <a:rPr lang="en-US" dirty="0"/>
              <a:t> is ever discovered and labeled – usually by fact-checking websites or manual annotators. The vast majority of tweets are simply </a:t>
            </a:r>
            <a:r>
              <a:rPr lang="en-US" b="1" dirty="0"/>
              <a:t>unlabeled</a:t>
            </a:r>
            <a:r>
              <a:rPr lang="en-US" dirty="0"/>
              <a:t>. They might be genuine news or they might still be fake, but we don’t know their true label.</a:t>
            </a:r>
          </a:p>
          <a:p>
            <a:endParaRPr lang="en-US" dirty="0"/>
          </a:p>
          <a:p>
            <a:r>
              <a:rPr lang="en-US" dirty="0"/>
              <a:t>So there is a clear </a:t>
            </a:r>
            <a:r>
              <a:rPr lang="en-US" b="1" dirty="0"/>
              <a:t>mismatch</a:t>
            </a:r>
            <a:r>
              <a:rPr lang="en-US" dirty="0"/>
              <a:t> between this fully labeled supervised setting and the </a:t>
            </a:r>
            <a:r>
              <a:rPr lang="en-US" b="1" dirty="0"/>
              <a:t>real-world scenario</a:t>
            </a:r>
            <a:r>
              <a:rPr lang="en-US" dirty="0"/>
              <a:t> we actually care about. Our models trained on perfectly labeled data may look very strong in experiments, but they are being evaluated under more ideal conditions than we’ll have in deployment.</a:t>
            </a:r>
          </a:p>
          <a:p>
            <a:endParaRPr lang="en-US" dirty="0"/>
          </a:p>
          <a:p>
            <a:r>
              <a:rPr lang="en-US" dirty="0"/>
              <a:t>This mismatch is what motivates </a:t>
            </a:r>
            <a:r>
              <a:rPr lang="en-US" b="1" dirty="0"/>
              <a:t>Positive–Unlabeled, or PU learning</a:t>
            </a:r>
            <a:r>
              <a:rPr lang="en-US" dirty="0"/>
              <a:t>. Instead of assuming we have labels for everything, PU learning assumes we only have a set of </a:t>
            </a:r>
            <a:r>
              <a:rPr lang="en-US" b="1" dirty="0"/>
              <a:t>known positives</a:t>
            </a:r>
            <a:r>
              <a:rPr lang="en-US" dirty="0"/>
              <a:t> – in our case, tweets that are confirmed to be fake – plus a large pool of </a:t>
            </a:r>
            <a:r>
              <a:rPr lang="en-US" b="1" dirty="0"/>
              <a:t>unlabeled tweets</a:t>
            </a:r>
            <a:r>
              <a:rPr lang="en-US" dirty="0"/>
              <a:t> that contains both real and hidden fake examples.</a:t>
            </a:r>
          </a:p>
          <a:p>
            <a:endParaRPr lang="en-US" dirty="0"/>
          </a:p>
          <a:p>
            <a:r>
              <a:rPr lang="en-US" dirty="0"/>
              <a:t>By training under these Positive + Unlabeled conditions, PU learning brings the experimental setup </a:t>
            </a:r>
            <a:r>
              <a:rPr lang="en-US" b="1" dirty="0"/>
              <a:t>closer to a real-world fake news detection scenario</a:t>
            </a:r>
            <a:r>
              <a:rPr lang="en-US" dirty="0"/>
              <a:t>, where we mostly see unlabeled content and only a small subset of fake news is explicitly identified.</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23</a:t>
            </a:fld>
            <a:endParaRPr lang="en-US"/>
          </a:p>
        </p:txBody>
      </p:sp>
    </p:spTree>
    <p:extLst>
      <p:ext uri="{BB962C8B-B14F-4D97-AF65-F5344CB8AC3E}">
        <p14:creationId xmlns:p14="http://schemas.microsoft.com/office/powerpoint/2010/main" val="2393372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April 23, 2013, the official Twitter account of the Associated Press (AP) was hacked. A fake breaking-news tweet was posted claiming that explosions had occurred at the White House and that President Obama was injured. Because AP is a globally trusted news outlet, the tweet was immediately treated as credible and spread extremely fast across Twitter and other media. </a:t>
            </a:r>
          </a:p>
          <a:p>
            <a:endParaRPr lang="en-US" dirty="0"/>
          </a:p>
          <a:p>
            <a:r>
              <a:rPr lang="en-US" dirty="0"/>
              <a:t>Within seconds, financial markets reacted. Both human traders and automated/high-frequency trading systems that scan news and social media interpreted the tweet as real and rapidly sold off stocks. The Dow Jones Industrial Average dropped about 143 points almost instantly, and broader market value fell sharply for a few minutes. Once AP publicly confirmed the hack and stated the tweet was false, the market rebounded quickly. </a:t>
            </a:r>
          </a:p>
          <a:p>
            <a:endParaRPr lang="en-US" dirty="0"/>
          </a:p>
          <a:p>
            <a:r>
              <a:rPr lang="en-US" dirty="0"/>
              <a:t>The key takeaway is that </a:t>
            </a:r>
            <a:r>
              <a:rPr lang="en-US" b="1" dirty="0"/>
              <a:t>a single false tweet from a credible account can cause measurable real-world financial damage before verification is possible</a:t>
            </a:r>
            <a:r>
              <a:rPr lang="en-US" dirty="0"/>
              <a:t>. It demonstrates the speed and scale at which misinformation can propagate on Twitter/X, and why automated detection systems are needed—humans cannot react fast enough to prevent short-term harm. This incident is often cited as a textbook case of social-media misinformation impacting national-level financial stability.</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3</a:t>
            </a:fld>
            <a:endParaRPr lang="en-US"/>
          </a:p>
        </p:txBody>
      </p:sp>
    </p:spTree>
    <p:extLst>
      <p:ext uri="{BB962C8B-B14F-4D97-AF65-F5344CB8AC3E}">
        <p14:creationId xmlns:p14="http://schemas.microsoft.com/office/powerpoint/2010/main" val="422420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24</a:t>
            </a:fld>
            <a:endParaRPr lang="en-US"/>
          </a:p>
        </p:txBody>
      </p:sp>
    </p:spTree>
    <p:extLst>
      <p:ext uri="{BB962C8B-B14F-4D97-AF65-F5344CB8AC3E}">
        <p14:creationId xmlns:p14="http://schemas.microsoft.com/office/powerpoint/2010/main" val="4228629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plot, rows are the </a:t>
            </a:r>
            <a:r>
              <a:rPr lang="en-US" b="1" dirty="0"/>
              <a:t>true labels</a:t>
            </a:r>
            <a:r>
              <a:rPr lang="en-US" dirty="0"/>
              <a:t> and columns are the </a:t>
            </a:r>
            <a:r>
              <a:rPr lang="en-US" b="1" dirty="0"/>
              <a:t>predicted labels</a:t>
            </a:r>
            <a:r>
              <a:rPr lang="en-US" dirty="0"/>
              <a:t> for Fake vs Real news.</a:t>
            </a:r>
          </a:p>
          <a:p>
            <a:r>
              <a:rPr lang="en-US" dirty="0"/>
              <a:t>The </a:t>
            </a:r>
            <a:r>
              <a:rPr lang="en-US" b="1" dirty="0"/>
              <a:t>Elkan–Noto PU</a:t>
            </a:r>
            <a:r>
              <a:rPr lang="en-US" dirty="0"/>
              <a:t> model gives the most balanced behavior: it correctly classifies the majority of both fake and real tweets, and the off-diagonal counts are relatively small, so it doesn’t miss too many fakes and also doesn’t wrongly flag many real tweets.</a:t>
            </a:r>
          </a:p>
          <a:p>
            <a:endParaRPr lang="en-US" dirty="0"/>
          </a:p>
          <a:p>
            <a:r>
              <a:rPr lang="en-US" b="1" dirty="0"/>
              <a:t>PU Bagging</a:t>
            </a:r>
            <a:r>
              <a:rPr lang="en-US" dirty="0"/>
              <a:t> is more aggressive; it successfully catches a lot of fake tweets, but it also mislabels a large number of real tweets as fake, so it has more false alarms. </a:t>
            </a:r>
          </a:p>
          <a:p>
            <a:endParaRPr lang="en-US" b="1" dirty="0"/>
          </a:p>
          <a:p>
            <a:r>
              <a:rPr lang="en-US" b="1" dirty="0"/>
              <a:t>PU SVM</a:t>
            </a:r>
            <a:r>
              <a:rPr lang="en-US" dirty="0"/>
              <a:t> struggles the most in this PU setting – both types of mistakes are high, and it produces the lowest number of correctly predicted real tweets.</a:t>
            </a:r>
          </a:p>
          <a:p>
            <a:endParaRPr lang="en-US" dirty="0"/>
          </a:p>
          <a:p>
            <a:r>
              <a:rPr lang="en-US" b="1" dirty="0"/>
              <a:t>Two-Step PU</a:t>
            </a:r>
            <a:r>
              <a:rPr lang="en-US" dirty="0"/>
              <a:t> is very conservative: it is excellent at recognizing real news and has the fewest </a:t>
            </a:r>
            <a:r>
              <a:rPr lang="en-US" dirty="0" err="1"/>
              <a:t>real→fake</a:t>
            </a:r>
            <a:r>
              <a:rPr lang="en-US" dirty="0"/>
              <a:t> errors, but the trade-off is that it misses many fake tweets which are predicted as real. Overall, among these PU strategies, </a:t>
            </a:r>
            <a:r>
              <a:rPr lang="en-US" b="1" dirty="0"/>
              <a:t>Elkan–Noto</a:t>
            </a:r>
            <a:r>
              <a:rPr lang="en-US" dirty="0"/>
              <a:t> provides the best balance between detecting fake news and preserving real news.</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26</a:t>
            </a:fld>
            <a:endParaRPr lang="en-US"/>
          </a:p>
        </p:txBody>
      </p:sp>
    </p:spTree>
    <p:extLst>
      <p:ext uri="{BB962C8B-B14F-4D97-AF65-F5344CB8AC3E}">
        <p14:creationId xmlns:p14="http://schemas.microsoft.com/office/powerpoint/2010/main" val="4128623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32449-6DCB-50E5-B231-3B687273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29504-BF66-2EDE-9063-CC8C9CB5D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23A29-F1F1-6196-18CA-7C7B5BAA47AA}"/>
              </a:ext>
            </a:extLst>
          </p:cNvPr>
          <p:cNvSpPr>
            <a:spLocks noGrp="1"/>
          </p:cNvSpPr>
          <p:nvPr>
            <p:ph type="body" idx="1"/>
          </p:nvPr>
        </p:nvSpPr>
        <p:spPr/>
        <p:txBody>
          <a:bodyPr/>
          <a:lstStyle/>
          <a:p>
            <a:r>
              <a:rPr lang="en-US" b="1" dirty="0"/>
              <a:t>Elkan–Noto PU</a:t>
            </a:r>
            <a:r>
              <a:rPr lang="en-US" dirty="0"/>
              <a:t> is the strongest here, with an AUC of about </a:t>
            </a:r>
            <a:r>
              <a:rPr lang="en-US" b="1" dirty="0"/>
              <a:t>0.90</a:t>
            </a:r>
            <a:r>
              <a:rPr lang="en-US" dirty="0"/>
              <a:t>. It separates the classes reasonably well across thresholds, but it’s still below the performance of our best supervised models.</a:t>
            </a:r>
          </a:p>
          <a:p>
            <a:endParaRPr lang="en-US" dirty="0"/>
          </a:p>
          <a:p>
            <a:r>
              <a:rPr lang="en-US" b="1" dirty="0"/>
              <a:t>Two-Step PU</a:t>
            </a:r>
            <a:r>
              <a:rPr lang="en-US" dirty="0"/>
              <a:t> is next at around </a:t>
            </a:r>
            <a:r>
              <a:rPr lang="en-US" b="1" dirty="0"/>
              <a:t>0.84</a:t>
            </a:r>
            <a:r>
              <a:rPr lang="en-US" dirty="0"/>
              <a:t>, showing decent discrimination but clearly below Elkan–Noto. </a:t>
            </a:r>
            <a:r>
              <a:rPr lang="en-US" b="1" dirty="0"/>
              <a:t>PU Bagging</a:t>
            </a:r>
            <a:r>
              <a:rPr lang="en-US" dirty="0"/>
              <a:t> is around </a:t>
            </a:r>
            <a:r>
              <a:rPr lang="en-US" b="1" dirty="0"/>
              <a:t>0.71</a:t>
            </a:r>
            <a:r>
              <a:rPr lang="en-US" dirty="0"/>
              <a:t>, and </a:t>
            </a:r>
            <a:r>
              <a:rPr lang="en-US" b="1" dirty="0"/>
              <a:t>PU SVM</a:t>
            </a:r>
            <a:r>
              <a:rPr lang="en-US" dirty="0"/>
              <a:t> is the weakest at about </a:t>
            </a:r>
            <a:r>
              <a:rPr lang="en-US" b="1" dirty="0"/>
              <a:t>0.62</a:t>
            </a:r>
            <a:r>
              <a:rPr lang="en-US" dirty="0"/>
              <a:t>, only slightly better than random. So the ranking is: </a:t>
            </a:r>
            <a:r>
              <a:rPr lang="en-US" b="1" dirty="0"/>
              <a:t>Elkan–Noto &gt; Two-Step PU &gt; PU Bagging &gt; PU SVM</a:t>
            </a:r>
            <a:r>
              <a:rPr lang="en-US" dirty="0"/>
              <a:t>.</a:t>
            </a:r>
          </a:p>
          <a:p>
            <a:endParaRPr lang="en-US" dirty="0"/>
          </a:p>
          <a:p>
            <a:r>
              <a:rPr lang="en-US" dirty="0"/>
              <a:t>Compared to supervised learning, </a:t>
            </a:r>
            <a:r>
              <a:rPr lang="en-US" b="1" dirty="0"/>
              <a:t>all PU curves are lower</a:t>
            </a:r>
            <a:r>
              <a:rPr lang="en-US" dirty="0"/>
              <a:t>. This is expected: in PU learning the model only sees </a:t>
            </a:r>
            <a:r>
              <a:rPr lang="en-US" b="1" dirty="0"/>
              <a:t>positives and a noisy unlabeled pool</a:t>
            </a:r>
            <a:r>
              <a:rPr lang="en-US" dirty="0"/>
              <a:t> where fakes and true tweets are mixed together. We deliberately hide many labels, so the algorithm has </a:t>
            </a:r>
            <a:r>
              <a:rPr lang="en-US" b="1" dirty="0"/>
              <a:t>less information</a:t>
            </a:r>
            <a:r>
              <a:rPr lang="en-US" dirty="0"/>
              <a:t> and also has to cope with </a:t>
            </a:r>
            <a:r>
              <a:rPr lang="en-US" b="1" dirty="0"/>
              <a:t>hidden positives inside U</a:t>
            </a:r>
            <a:r>
              <a:rPr lang="en-US" dirty="0"/>
              <a:t>, which makes it harder to learn a clean decision boundary. Because of that reduced and noisy supervision, PU models naturally perform worse than fully supervised models on the same test set.</a:t>
            </a:r>
          </a:p>
          <a:p>
            <a:endParaRPr lang="en-US" dirty="0"/>
          </a:p>
          <a:p>
            <a:endParaRPr lang="en-US" dirty="0"/>
          </a:p>
        </p:txBody>
      </p:sp>
      <p:sp>
        <p:nvSpPr>
          <p:cNvPr id="4" name="Slide Number Placeholder 3">
            <a:extLst>
              <a:ext uri="{FF2B5EF4-FFF2-40B4-BE49-F238E27FC236}">
                <a16:creationId xmlns:a16="http://schemas.microsoft.com/office/drawing/2014/main" id="{BA251302-E992-9B12-7E66-9951C4860365}"/>
              </a:ext>
            </a:extLst>
          </p:cNvPr>
          <p:cNvSpPr>
            <a:spLocks noGrp="1"/>
          </p:cNvSpPr>
          <p:nvPr>
            <p:ph type="sldNum" sz="quarter" idx="5"/>
          </p:nvPr>
        </p:nvSpPr>
        <p:spPr/>
        <p:txBody>
          <a:bodyPr/>
          <a:lstStyle/>
          <a:p>
            <a:fld id="{CDEB2CE7-F637-4FF4-A57C-694FAEE7DD0F}" type="slidenum">
              <a:rPr lang="en-US" smtClean="0"/>
              <a:t>27</a:t>
            </a:fld>
            <a:endParaRPr lang="en-US"/>
          </a:p>
        </p:txBody>
      </p:sp>
    </p:spTree>
    <p:extLst>
      <p:ext uri="{BB962C8B-B14F-4D97-AF65-F5344CB8AC3E}">
        <p14:creationId xmlns:p14="http://schemas.microsoft.com/office/powerpoint/2010/main" val="214562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tells us, “when the model predicts a tweet as true, how often is it correct?”, and recall tells us, “how many of the actual true tweets did we recover?” The dashed red line is the random baseline with an average precision around 0.51.</a:t>
            </a:r>
          </a:p>
          <a:p>
            <a:endParaRPr lang="en-US" dirty="0"/>
          </a:p>
          <a:p>
            <a:r>
              <a:rPr lang="en-US" b="1" dirty="0"/>
              <a:t>Elkan–Noto PU</a:t>
            </a:r>
            <a:r>
              <a:rPr lang="en-US" dirty="0"/>
              <a:t> has the best curve, with an average precision close to </a:t>
            </a:r>
            <a:r>
              <a:rPr lang="en-US" b="1" dirty="0"/>
              <a:t>0.88</a:t>
            </a:r>
            <a:r>
              <a:rPr lang="en-US" dirty="0"/>
              <a:t>. Its precision stays high even as we increase recall, which means it can retrieve many true tweets without introducing too many mistakes.</a:t>
            </a:r>
          </a:p>
          <a:p>
            <a:endParaRPr lang="en-US" dirty="0"/>
          </a:p>
          <a:p>
            <a:r>
              <a:rPr lang="en-US" b="1" dirty="0"/>
              <a:t>Two-Step PU</a:t>
            </a:r>
            <a:r>
              <a:rPr lang="en-US" dirty="0"/>
              <a:t> comes next with an AP of about </a:t>
            </a:r>
            <a:r>
              <a:rPr lang="en-US" b="1" dirty="0"/>
              <a:t>0.82</a:t>
            </a:r>
            <a:r>
              <a:rPr lang="en-US" dirty="0"/>
              <a:t>. It’s slightly below Elkan–Noto, but still keeps reasonably good precision over most recall levels.</a:t>
            </a:r>
          </a:p>
          <a:p>
            <a:endParaRPr lang="en-US" dirty="0"/>
          </a:p>
          <a:p>
            <a:r>
              <a:rPr lang="en-US" b="1" dirty="0"/>
              <a:t>PU Bagging</a:t>
            </a:r>
            <a:r>
              <a:rPr lang="en-US" dirty="0"/>
              <a:t> drops to an AP of around </a:t>
            </a:r>
            <a:r>
              <a:rPr lang="en-US" b="1" dirty="0"/>
              <a:t>0.70</a:t>
            </a:r>
            <a:r>
              <a:rPr lang="en-US" dirty="0"/>
              <a:t>, so precision falls off faster when we try to capture more positives. </a:t>
            </a:r>
            <a:r>
              <a:rPr lang="en-US" b="1" dirty="0"/>
              <a:t>PU SVM</a:t>
            </a:r>
            <a:r>
              <a:rPr lang="en-US" dirty="0"/>
              <a:t> is the weakest with AP around </a:t>
            </a:r>
            <a:r>
              <a:rPr lang="en-US" b="1" dirty="0"/>
              <a:t>0.63</a:t>
            </a:r>
            <a:r>
              <a:rPr lang="en-US" dirty="0"/>
              <a:t>, only slightly above the random baseline.</a:t>
            </a:r>
          </a:p>
          <a:p>
            <a:endParaRPr lang="en-US" dirty="0"/>
          </a:p>
          <a:p>
            <a:r>
              <a:rPr lang="en-US" dirty="0"/>
              <a:t>these precision–recall curves confirm the same pattern we saw before: </a:t>
            </a:r>
            <a:r>
              <a:rPr lang="en-US" b="1" dirty="0"/>
              <a:t>Elkan–Noto and Two-Step PU</a:t>
            </a:r>
            <a:r>
              <a:rPr lang="en-US" dirty="0"/>
              <a:t> are the most useful PU strategies on this dataset</a:t>
            </a:r>
          </a:p>
        </p:txBody>
      </p:sp>
      <p:sp>
        <p:nvSpPr>
          <p:cNvPr id="4" name="Slide Number Placeholder 3"/>
          <p:cNvSpPr>
            <a:spLocks noGrp="1"/>
          </p:cNvSpPr>
          <p:nvPr>
            <p:ph type="sldNum" sz="quarter" idx="5"/>
          </p:nvPr>
        </p:nvSpPr>
        <p:spPr/>
        <p:txBody>
          <a:bodyPr/>
          <a:lstStyle/>
          <a:p>
            <a:fld id="{CDEB2CE7-F637-4FF4-A57C-694FAEE7DD0F}" type="slidenum">
              <a:rPr lang="en-US" smtClean="0"/>
              <a:t>28</a:t>
            </a:fld>
            <a:endParaRPr lang="en-US"/>
          </a:p>
        </p:txBody>
      </p:sp>
    </p:spTree>
    <p:extLst>
      <p:ext uri="{BB962C8B-B14F-4D97-AF65-F5344CB8AC3E}">
        <p14:creationId xmlns:p14="http://schemas.microsoft.com/office/powerpoint/2010/main" val="1536071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42462-37CB-B6E5-F18B-2142DEAB5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078D7-35B5-733C-25DC-02040B86A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1D8ED-4E2B-E0D0-1C5F-CC2135C8854E}"/>
              </a:ext>
            </a:extLst>
          </p:cNvPr>
          <p:cNvSpPr>
            <a:spLocks noGrp="1"/>
          </p:cNvSpPr>
          <p:nvPr>
            <p:ph type="body" idx="1"/>
          </p:nvPr>
        </p:nvSpPr>
        <p:spPr/>
        <p:txBody>
          <a:bodyPr/>
          <a:lstStyle/>
          <a:p>
            <a:r>
              <a:rPr lang="en-US" dirty="0"/>
              <a:t>Elkan–Noto and Two-Step sit in the higher band of 75–85%, while Bagging and SVM are grouped lower. That tells us the ranking is not driven by a single metric but is </a:t>
            </a:r>
            <a:r>
              <a:rPr lang="en-US" b="1" dirty="0"/>
              <a:t>consistent across accuracy, F1, ROC-AUC and PR-AUC</a:t>
            </a:r>
            <a:r>
              <a:rPr lang="en-US" dirty="0"/>
              <a:t>.</a:t>
            </a:r>
          </a:p>
          <a:p>
            <a:endParaRPr lang="en-US" dirty="0"/>
          </a:p>
          <a:p>
            <a:r>
              <a:rPr lang="en-US" dirty="0"/>
              <a:t>Two-Step PU pushes recall higher at the expense of precision, whereas Elkan–Noto keeps both fairly high and balanced. So depending on whether we care more about </a:t>
            </a:r>
            <a:r>
              <a:rPr lang="en-US" b="1" dirty="0"/>
              <a:t>catching every true tweet</a:t>
            </a:r>
            <a:r>
              <a:rPr lang="en-US" dirty="0"/>
              <a:t> or </a:t>
            </a:r>
            <a:r>
              <a:rPr lang="en-US" b="1" dirty="0"/>
              <a:t>avoiding false alarms</a:t>
            </a:r>
            <a:r>
              <a:rPr lang="en-US" dirty="0"/>
              <a:t>, we’d choose a different PU method.</a:t>
            </a:r>
          </a:p>
          <a:p>
            <a:endParaRPr lang="en-US" dirty="0"/>
          </a:p>
          <a:p>
            <a:r>
              <a:rPr lang="en-US" dirty="0"/>
              <a:t>Finally, this lets us compare back to the supervised results: all numbers are </a:t>
            </a:r>
            <a:r>
              <a:rPr lang="en-US" b="1" dirty="0"/>
              <a:t>about 8–10 points lower</a:t>
            </a:r>
            <a:r>
              <a:rPr lang="en-US" dirty="0"/>
              <a:t>, which quantifies how much performance we lose when we switch from full labels to a realistic Positive + Unlabeled setting.</a:t>
            </a:r>
            <a:br>
              <a:rPr lang="en-US" dirty="0"/>
            </a:b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A9A5C331-0175-19D9-C0F5-8EC4E94217D7}"/>
              </a:ext>
            </a:extLst>
          </p:cNvPr>
          <p:cNvSpPr>
            <a:spLocks noGrp="1"/>
          </p:cNvSpPr>
          <p:nvPr>
            <p:ph type="sldNum" sz="quarter" idx="5"/>
          </p:nvPr>
        </p:nvSpPr>
        <p:spPr/>
        <p:txBody>
          <a:bodyPr/>
          <a:lstStyle/>
          <a:p>
            <a:fld id="{CDEB2CE7-F637-4FF4-A57C-694FAEE7DD0F}" type="slidenum">
              <a:rPr lang="en-US" smtClean="0"/>
              <a:t>29</a:t>
            </a:fld>
            <a:endParaRPr lang="en-US"/>
          </a:p>
        </p:txBody>
      </p:sp>
    </p:spTree>
    <p:extLst>
      <p:ext uri="{BB962C8B-B14F-4D97-AF65-F5344CB8AC3E}">
        <p14:creationId xmlns:p14="http://schemas.microsoft.com/office/powerpoint/2010/main" val="461951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upper block shows the </a:t>
            </a:r>
            <a:r>
              <a:rPr lang="en-US" b="1" dirty="0"/>
              <a:t>supervised models</a:t>
            </a:r>
            <a:r>
              <a:rPr lang="en-US" dirty="0"/>
              <a:t>. Most of them – Logistic Regression, Random Forest, </a:t>
            </a:r>
            <a:r>
              <a:rPr lang="en-US" dirty="0" err="1"/>
              <a:t>XGBoost</a:t>
            </a:r>
            <a:r>
              <a:rPr lang="en-US" dirty="0"/>
              <a:t>, </a:t>
            </a:r>
            <a:r>
              <a:rPr lang="en-US" dirty="0" err="1"/>
              <a:t>LightGBM</a:t>
            </a:r>
            <a:r>
              <a:rPr lang="en-US" dirty="0"/>
              <a:t> and the Ensemble – sit in the </a:t>
            </a:r>
            <a:r>
              <a:rPr lang="en-US" b="1" dirty="0"/>
              <a:t>90%+ range</a:t>
            </a:r>
            <a:r>
              <a:rPr lang="en-US" dirty="0"/>
              <a:t> for most metrics, which appears as darker green/blue. The one clear weak supervised model is </a:t>
            </a:r>
            <a:r>
              <a:rPr lang="en-US" b="1" dirty="0"/>
              <a:t>SVM</a:t>
            </a:r>
            <a:r>
              <a:rPr lang="en-US" dirty="0"/>
              <a:t>, which is noticeably more yellow, especially on recall and F1.</a:t>
            </a:r>
          </a:p>
          <a:p>
            <a:r>
              <a:rPr lang="en-US" dirty="0"/>
              <a:t>Below the dashed line are the </a:t>
            </a:r>
            <a:r>
              <a:rPr lang="en-US" b="1" dirty="0"/>
              <a:t>PU models</a:t>
            </a:r>
            <a:r>
              <a:rPr lang="en-US" dirty="0"/>
              <a:t>. We can see a consistent </a:t>
            </a:r>
            <a:r>
              <a:rPr lang="en-US" b="1" dirty="0"/>
              <a:t>downward shift in color</a:t>
            </a:r>
            <a:r>
              <a:rPr lang="en-US" dirty="0"/>
              <a:t>: scores drop roughly </a:t>
            </a:r>
            <a:r>
              <a:rPr lang="en-US" b="1" dirty="0"/>
              <a:t>8–15 percentage points</a:t>
            </a:r>
            <a:r>
              <a:rPr lang="en-US" dirty="0"/>
              <a:t> when we move from full labels to Positive + Unlabeled data. Among PU methods, </a:t>
            </a:r>
            <a:r>
              <a:rPr lang="en-US" b="1" dirty="0"/>
              <a:t>Elkan–Noto PU and Two-Step PU</a:t>
            </a:r>
            <a:r>
              <a:rPr lang="en-US" dirty="0"/>
              <a:t> form the stronger band, while </a:t>
            </a:r>
            <a:r>
              <a:rPr lang="en-US" b="1" dirty="0"/>
              <a:t>PU Bagging and PU SVM</a:t>
            </a:r>
            <a:r>
              <a:rPr lang="en-US" dirty="0"/>
              <a:t> stay in the orange/yellow region.</a:t>
            </a:r>
          </a:p>
          <a:p>
            <a:r>
              <a:rPr lang="en-US" dirty="0"/>
              <a:t>An interesting point is that the </a:t>
            </a:r>
            <a:r>
              <a:rPr lang="en-US" b="1" dirty="0"/>
              <a:t>best PU model (Elkan–Noto)</a:t>
            </a:r>
            <a:r>
              <a:rPr lang="en-US" dirty="0"/>
              <a:t> reaches performance comparable to the </a:t>
            </a:r>
            <a:r>
              <a:rPr lang="en-US" b="1" dirty="0"/>
              <a:t>worst supervised model (supervised SVM)</a:t>
            </a:r>
            <a:r>
              <a:rPr lang="en-US" dirty="0"/>
              <a:t>. So even with many labels hidden and noisy unlabeled data, PU learning can still match a traditional supervised baseline, but there is a clear </a:t>
            </a:r>
            <a:r>
              <a:rPr lang="en-US" b="1" dirty="0"/>
              <a:t>“supervision gap”</a:t>
            </a:r>
            <a:r>
              <a:rPr lang="en-US" dirty="0"/>
              <a:t> compared to the top supervised models.</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30</a:t>
            </a:fld>
            <a:endParaRPr lang="en-US"/>
          </a:p>
        </p:txBody>
      </p:sp>
    </p:spTree>
    <p:extLst>
      <p:ext uri="{BB962C8B-B14F-4D97-AF65-F5344CB8AC3E}">
        <p14:creationId xmlns:p14="http://schemas.microsoft.com/office/powerpoint/2010/main" val="3322012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31</a:t>
            </a:fld>
            <a:endParaRPr lang="en-US"/>
          </a:p>
        </p:txBody>
      </p:sp>
    </p:spTree>
    <p:extLst>
      <p:ext uri="{BB962C8B-B14F-4D97-AF65-F5344CB8AC3E}">
        <p14:creationId xmlns:p14="http://schemas.microsoft.com/office/powerpoint/2010/main" val="2381399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3D15F-C432-387A-2912-A871C3C26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651E3-5E3D-D461-0F15-018F6A42B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033E3-7846-EA6A-038F-3509739E55A7}"/>
              </a:ext>
            </a:extLst>
          </p:cNvPr>
          <p:cNvSpPr>
            <a:spLocks noGrp="1"/>
          </p:cNvSpPr>
          <p:nvPr>
            <p:ph type="body" idx="1"/>
          </p:nvPr>
        </p:nvSpPr>
        <p:spPr/>
        <p:txBody>
          <a:bodyPr/>
          <a:lstStyle/>
          <a:p>
            <a:r>
              <a:rPr lang="en-US" dirty="0"/>
              <a:t>Precision tells us, “when the model predicts a tweet as true, how often is it correct?”, and recall tells us, “how many of the actual true tweets did we recover?” The dashed red line is the random baseline with an average precision around 0.51.</a:t>
            </a:r>
          </a:p>
          <a:p>
            <a:endParaRPr lang="en-US" dirty="0"/>
          </a:p>
          <a:p>
            <a:r>
              <a:rPr lang="en-US" b="1" dirty="0"/>
              <a:t>Elkan–Noto PU</a:t>
            </a:r>
            <a:r>
              <a:rPr lang="en-US" dirty="0"/>
              <a:t> has the best curve, with an average precision close to </a:t>
            </a:r>
            <a:r>
              <a:rPr lang="en-US" b="1" dirty="0"/>
              <a:t>0.88</a:t>
            </a:r>
            <a:r>
              <a:rPr lang="en-US" dirty="0"/>
              <a:t>. Its precision stays high even as we increase recall, which means it can retrieve many true tweets without introducing too many mistakes.</a:t>
            </a:r>
          </a:p>
          <a:p>
            <a:endParaRPr lang="en-US" dirty="0"/>
          </a:p>
          <a:p>
            <a:r>
              <a:rPr lang="en-US" b="1" dirty="0"/>
              <a:t>Two-Step PU</a:t>
            </a:r>
            <a:r>
              <a:rPr lang="en-US" dirty="0"/>
              <a:t> comes next with an AP of about </a:t>
            </a:r>
            <a:r>
              <a:rPr lang="en-US" b="1" dirty="0"/>
              <a:t>0.82</a:t>
            </a:r>
            <a:r>
              <a:rPr lang="en-US" dirty="0"/>
              <a:t>. It’s slightly below Elkan–Noto, but still keeps reasonably good precision over most recall levels.</a:t>
            </a:r>
          </a:p>
          <a:p>
            <a:endParaRPr lang="en-US" dirty="0"/>
          </a:p>
          <a:p>
            <a:r>
              <a:rPr lang="en-US" b="1" dirty="0"/>
              <a:t>PU Bagging</a:t>
            </a:r>
            <a:r>
              <a:rPr lang="en-US" dirty="0"/>
              <a:t> drops to an AP of around </a:t>
            </a:r>
            <a:r>
              <a:rPr lang="en-US" b="1" dirty="0"/>
              <a:t>0.70</a:t>
            </a:r>
            <a:r>
              <a:rPr lang="en-US" dirty="0"/>
              <a:t>, so precision falls off faster when we try to capture more positives. </a:t>
            </a:r>
            <a:r>
              <a:rPr lang="en-US" b="1" dirty="0"/>
              <a:t>PU SVM</a:t>
            </a:r>
            <a:r>
              <a:rPr lang="en-US" dirty="0"/>
              <a:t> is the weakest with AP around </a:t>
            </a:r>
            <a:r>
              <a:rPr lang="en-US" b="1" dirty="0"/>
              <a:t>0.63</a:t>
            </a:r>
            <a:r>
              <a:rPr lang="en-US" dirty="0"/>
              <a:t>, only slightly above the random baseline.</a:t>
            </a:r>
          </a:p>
          <a:p>
            <a:endParaRPr lang="en-US" dirty="0"/>
          </a:p>
          <a:p>
            <a:r>
              <a:rPr lang="en-US" dirty="0"/>
              <a:t>these precision–recall curves confirm the same pattern we saw before: </a:t>
            </a:r>
            <a:r>
              <a:rPr lang="en-US" b="1" dirty="0"/>
              <a:t>Elkan–Noto and Two-Step PU</a:t>
            </a:r>
            <a:r>
              <a:rPr lang="en-US" dirty="0"/>
              <a:t> are the most useful PU strategies on this dataset</a:t>
            </a:r>
          </a:p>
        </p:txBody>
      </p:sp>
      <p:sp>
        <p:nvSpPr>
          <p:cNvPr id="4" name="Slide Number Placeholder 3">
            <a:extLst>
              <a:ext uri="{FF2B5EF4-FFF2-40B4-BE49-F238E27FC236}">
                <a16:creationId xmlns:a16="http://schemas.microsoft.com/office/drawing/2014/main" id="{72E795DC-B641-6890-A963-D98B253C97A4}"/>
              </a:ext>
            </a:extLst>
          </p:cNvPr>
          <p:cNvSpPr>
            <a:spLocks noGrp="1"/>
          </p:cNvSpPr>
          <p:nvPr>
            <p:ph type="sldNum" sz="quarter" idx="5"/>
          </p:nvPr>
        </p:nvSpPr>
        <p:spPr/>
        <p:txBody>
          <a:bodyPr/>
          <a:lstStyle/>
          <a:p>
            <a:fld id="{CDEB2CE7-F637-4FF4-A57C-694FAEE7DD0F}" type="slidenum">
              <a:rPr lang="en-US" smtClean="0"/>
              <a:t>32</a:t>
            </a:fld>
            <a:endParaRPr lang="en-US"/>
          </a:p>
        </p:txBody>
      </p:sp>
    </p:spTree>
    <p:extLst>
      <p:ext uri="{BB962C8B-B14F-4D97-AF65-F5344CB8AC3E}">
        <p14:creationId xmlns:p14="http://schemas.microsoft.com/office/powerpoint/2010/main" val="122550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B62E1-2281-E9DE-D76E-FE58D5B2D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89363D-2974-1FEE-541C-16C5DBAC3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4F360-A06A-D7B4-38FB-2B24B94C135B}"/>
              </a:ext>
            </a:extLst>
          </p:cNvPr>
          <p:cNvSpPr>
            <a:spLocks noGrp="1"/>
          </p:cNvSpPr>
          <p:nvPr>
            <p:ph type="body" idx="1"/>
          </p:nvPr>
        </p:nvSpPr>
        <p:spPr/>
        <p:txBody>
          <a:bodyPr/>
          <a:lstStyle/>
          <a:p>
            <a:r>
              <a:rPr lang="en-US" dirty="0"/>
              <a:t>Precision tells us, “when the model predicts a tweet as true, how often is it correct?”, and recall tells us, “how many of the actual true tweets did we recover?” The dashed red line is the random baseline with an average precision around 0.51.</a:t>
            </a:r>
          </a:p>
          <a:p>
            <a:endParaRPr lang="en-US" dirty="0"/>
          </a:p>
          <a:p>
            <a:r>
              <a:rPr lang="en-US" b="1" dirty="0"/>
              <a:t>Elkan–Noto PU</a:t>
            </a:r>
            <a:r>
              <a:rPr lang="en-US" dirty="0"/>
              <a:t> has the best curve, with an average precision close to </a:t>
            </a:r>
            <a:r>
              <a:rPr lang="en-US" b="1" dirty="0"/>
              <a:t>0.88</a:t>
            </a:r>
            <a:r>
              <a:rPr lang="en-US" dirty="0"/>
              <a:t>. Its precision stays high even as we increase recall, which means it can retrieve many true tweets without introducing too many mistakes.</a:t>
            </a:r>
          </a:p>
          <a:p>
            <a:endParaRPr lang="en-US" dirty="0"/>
          </a:p>
          <a:p>
            <a:r>
              <a:rPr lang="en-US" b="1" dirty="0"/>
              <a:t>Two-Step PU</a:t>
            </a:r>
            <a:r>
              <a:rPr lang="en-US" dirty="0"/>
              <a:t> comes next with an AP of about </a:t>
            </a:r>
            <a:r>
              <a:rPr lang="en-US" b="1" dirty="0"/>
              <a:t>0.82</a:t>
            </a:r>
            <a:r>
              <a:rPr lang="en-US" dirty="0"/>
              <a:t>. It’s slightly below Elkan–Noto, but still keeps reasonably good precision over most recall levels.</a:t>
            </a:r>
          </a:p>
          <a:p>
            <a:endParaRPr lang="en-US" dirty="0"/>
          </a:p>
          <a:p>
            <a:r>
              <a:rPr lang="en-US" b="1" dirty="0"/>
              <a:t>PU Bagging</a:t>
            </a:r>
            <a:r>
              <a:rPr lang="en-US" dirty="0"/>
              <a:t> drops to an AP of around </a:t>
            </a:r>
            <a:r>
              <a:rPr lang="en-US" b="1" dirty="0"/>
              <a:t>0.70</a:t>
            </a:r>
            <a:r>
              <a:rPr lang="en-US" dirty="0"/>
              <a:t>, so precision falls off faster when we try to capture more positives. </a:t>
            </a:r>
            <a:r>
              <a:rPr lang="en-US" b="1" dirty="0"/>
              <a:t>PU SVM</a:t>
            </a:r>
            <a:r>
              <a:rPr lang="en-US" dirty="0"/>
              <a:t> is the weakest with AP around </a:t>
            </a:r>
            <a:r>
              <a:rPr lang="en-US" b="1" dirty="0"/>
              <a:t>0.63</a:t>
            </a:r>
            <a:r>
              <a:rPr lang="en-US" dirty="0"/>
              <a:t>, only slightly above the random baseline.</a:t>
            </a:r>
          </a:p>
          <a:p>
            <a:endParaRPr lang="en-US" dirty="0"/>
          </a:p>
          <a:p>
            <a:r>
              <a:rPr lang="en-US" dirty="0"/>
              <a:t>these precision–recall curves confirm the same pattern we saw before: </a:t>
            </a:r>
            <a:r>
              <a:rPr lang="en-US" b="1" dirty="0"/>
              <a:t>Elkan–Noto and Two-Step PU</a:t>
            </a:r>
            <a:r>
              <a:rPr lang="en-US" dirty="0"/>
              <a:t> are the most useful PU strategies on this dataset</a:t>
            </a:r>
          </a:p>
        </p:txBody>
      </p:sp>
      <p:sp>
        <p:nvSpPr>
          <p:cNvPr id="4" name="Slide Number Placeholder 3">
            <a:extLst>
              <a:ext uri="{FF2B5EF4-FFF2-40B4-BE49-F238E27FC236}">
                <a16:creationId xmlns:a16="http://schemas.microsoft.com/office/drawing/2014/main" id="{6612A8C6-421D-6A74-9CB7-A237E4A27962}"/>
              </a:ext>
            </a:extLst>
          </p:cNvPr>
          <p:cNvSpPr>
            <a:spLocks noGrp="1"/>
          </p:cNvSpPr>
          <p:nvPr>
            <p:ph type="sldNum" sz="quarter" idx="5"/>
          </p:nvPr>
        </p:nvSpPr>
        <p:spPr/>
        <p:txBody>
          <a:bodyPr/>
          <a:lstStyle/>
          <a:p>
            <a:fld id="{CDEB2CE7-F637-4FF4-A57C-694FAEE7DD0F}" type="slidenum">
              <a:rPr lang="en-US" smtClean="0"/>
              <a:t>33</a:t>
            </a:fld>
            <a:endParaRPr lang="en-US"/>
          </a:p>
        </p:txBody>
      </p:sp>
    </p:spTree>
    <p:extLst>
      <p:ext uri="{BB962C8B-B14F-4D97-AF65-F5344CB8AC3E}">
        <p14:creationId xmlns:p14="http://schemas.microsoft.com/office/powerpoint/2010/main" val="2430737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54995-83F7-81F0-E0F0-77435E3FB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126B05-98D9-6CEC-7E1C-77D917A46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E56DC-2D34-DECA-47B4-320169344D7B}"/>
              </a:ext>
            </a:extLst>
          </p:cNvPr>
          <p:cNvSpPr>
            <a:spLocks noGrp="1"/>
          </p:cNvSpPr>
          <p:nvPr>
            <p:ph type="body" idx="1"/>
          </p:nvPr>
        </p:nvSpPr>
        <p:spPr/>
        <p:txBody>
          <a:bodyPr/>
          <a:lstStyle/>
          <a:p>
            <a:r>
              <a:rPr lang="en-US" dirty="0"/>
              <a:t>Precision tells us, “when the model predicts a tweet as true, how often is it correct?”, and recall tells us, “how many of the actual true tweets did we recover?” The dashed red line is the random baseline with an average precision around 0.51.</a:t>
            </a:r>
          </a:p>
          <a:p>
            <a:endParaRPr lang="en-US" dirty="0"/>
          </a:p>
          <a:p>
            <a:r>
              <a:rPr lang="en-US" b="1" dirty="0"/>
              <a:t>Elkan–Noto PU</a:t>
            </a:r>
            <a:r>
              <a:rPr lang="en-US" dirty="0"/>
              <a:t> has the best curve, with an average precision close to </a:t>
            </a:r>
            <a:r>
              <a:rPr lang="en-US" b="1" dirty="0"/>
              <a:t>0.88</a:t>
            </a:r>
            <a:r>
              <a:rPr lang="en-US" dirty="0"/>
              <a:t>. Its precision stays high even as we increase recall, which means it can retrieve many true tweets without introducing too many mistakes.</a:t>
            </a:r>
          </a:p>
          <a:p>
            <a:endParaRPr lang="en-US" dirty="0"/>
          </a:p>
          <a:p>
            <a:r>
              <a:rPr lang="en-US" b="1" dirty="0"/>
              <a:t>Two-Step PU</a:t>
            </a:r>
            <a:r>
              <a:rPr lang="en-US" dirty="0"/>
              <a:t> comes next with an AP of about </a:t>
            </a:r>
            <a:r>
              <a:rPr lang="en-US" b="1" dirty="0"/>
              <a:t>0.82</a:t>
            </a:r>
            <a:r>
              <a:rPr lang="en-US" dirty="0"/>
              <a:t>. It’s slightly below Elkan–Noto, but still keeps reasonably good precision over most recall levels.</a:t>
            </a:r>
          </a:p>
          <a:p>
            <a:endParaRPr lang="en-US" dirty="0"/>
          </a:p>
          <a:p>
            <a:r>
              <a:rPr lang="en-US" b="1" dirty="0"/>
              <a:t>PU Bagging</a:t>
            </a:r>
            <a:r>
              <a:rPr lang="en-US" dirty="0"/>
              <a:t> drops to an AP of around </a:t>
            </a:r>
            <a:r>
              <a:rPr lang="en-US" b="1" dirty="0"/>
              <a:t>0.70</a:t>
            </a:r>
            <a:r>
              <a:rPr lang="en-US" dirty="0"/>
              <a:t>, so precision falls off faster when we try to capture more positives. </a:t>
            </a:r>
            <a:r>
              <a:rPr lang="en-US" b="1" dirty="0"/>
              <a:t>PU SVM</a:t>
            </a:r>
            <a:r>
              <a:rPr lang="en-US" dirty="0"/>
              <a:t> is the weakest with AP around </a:t>
            </a:r>
            <a:r>
              <a:rPr lang="en-US" b="1" dirty="0"/>
              <a:t>0.63</a:t>
            </a:r>
            <a:r>
              <a:rPr lang="en-US" dirty="0"/>
              <a:t>, only slightly above the random baseline.</a:t>
            </a:r>
          </a:p>
          <a:p>
            <a:endParaRPr lang="en-US" dirty="0"/>
          </a:p>
          <a:p>
            <a:r>
              <a:rPr lang="en-US" dirty="0"/>
              <a:t>these precision–recall curves confirm the same pattern we saw before: </a:t>
            </a:r>
            <a:r>
              <a:rPr lang="en-US" b="1" dirty="0"/>
              <a:t>Elkan–Noto and Two-Step PU</a:t>
            </a:r>
            <a:r>
              <a:rPr lang="en-US" dirty="0"/>
              <a:t> are the most useful PU strategies on this dataset</a:t>
            </a:r>
          </a:p>
        </p:txBody>
      </p:sp>
      <p:sp>
        <p:nvSpPr>
          <p:cNvPr id="4" name="Slide Number Placeholder 3">
            <a:extLst>
              <a:ext uri="{FF2B5EF4-FFF2-40B4-BE49-F238E27FC236}">
                <a16:creationId xmlns:a16="http://schemas.microsoft.com/office/drawing/2014/main" id="{01E779AA-3005-D572-5CBB-921A61217957}"/>
              </a:ext>
            </a:extLst>
          </p:cNvPr>
          <p:cNvSpPr>
            <a:spLocks noGrp="1"/>
          </p:cNvSpPr>
          <p:nvPr>
            <p:ph type="sldNum" sz="quarter" idx="5"/>
          </p:nvPr>
        </p:nvSpPr>
        <p:spPr/>
        <p:txBody>
          <a:bodyPr/>
          <a:lstStyle/>
          <a:p>
            <a:fld id="{CDEB2CE7-F637-4FF4-A57C-694FAEE7DD0F}" type="slidenum">
              <a:rPr lang="en-US" smtClean="0"/>
              <a:t>34</a:t>
            </a:fld>
            <a:endParaRPr lang="en-US"/>
          </a:p>
        </p:txBody>
      </p:sp>
    </p:spTree>
    <p:extLst>
      <p:ext uri="{BB962C8B-B14F-4D97-AF65-F5344CB8AC3E}">
        <p14:creationId xmlns:p14="http://schemas.microsoft.com/office/powerpoint/2010/main" val="209643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E69B9-1C1B-42A8-0219-9D2F5DC5B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931B53-A60D-DEAC-E421-EDF1C27FB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7026B-10B3-1055-99BE-5523899033C5}"/>
              </a:ext>
            </a:extLst>
          </p:cNvPr>
          <p:cNvSpPr>
            <a:spLocks noGrp="1"/>
          </p:cNvSpPr>
          <p:nvPr>
            <p:ph type="body" idx="1"/>
          </p:nvPr>
        </p:nvSpPr>
        <p:spPr/>
        <p:txBody>
          <a:bodyPr/>
          <a:lstStyle/>
          <a:p>
            <a:r>
              <a:rPr lang="en-US" dirty="0" err="1"/>
              <a:t>Pizzagate</a:t>
            </a:r>
            <a:r>
              <a:rPr lang="en-US" dirty="0"/>
              <a:t> was a major misinformation episode during the 2016 U.S. presidential election. The conspiracy theory falsely claimed that top Democratic figures, including Hillary Clinton and her campaign associates, were involved in a child-trafficking ring supposedly operating out of Comet Ping Pong, a pizza restaurant in Washington, D.C. The rumor originated from misinterpretations of leaked political emails and then spread through fringe websites, but it became widely visible because it went viral on social media—especially Twitter/X—where hashtags like </a:t>
            </a:r>
            <a:r>
              <a:rPr lang="en-US" b="1" dirty="0"/>
              <a:t>#Pizzagate</a:t>
            </a:r>
            <a:r>
              <a:rPr lang="en-US" dirty="0"/>
              <a:t> and coordinated sharing amplified the false narrative far beyond its original sources. </a:t>
            </a:r>
          </a:p>
          <a:p>
            <a:endParaRPr lang="en-US" dirty="0"/>
          </a:p>
          <a:p>
            <a:r>
              <a:rPr lang="en-US" dirty="0"/>
              <a:t>Even after journalists, law enforcement, and fact-checking organizations found no evidence supporting the claims, Twitter discussions continued to grow. The restaurant’s owner and employees were subjected to sustained harassment, threats, and doxxing, illustrating how online misinformation can directly harm individuals who are falsely targeted. </a:t>
            </a:r>
          </a:p>
          <a:p>
            <a:endParaRPr lang="en-US" dirty="0"/>
          </a:p>
          <a:p>
            <a:r>
              <a:rPr lang="en-US" dirty="0"/>
              <a:t>The situation escalated into real-world violence on </a:t>
            </a:r>
            <a:r>
              <a:rPr lang="en-US" b="1" dirty="0"/>
              <a:t>December 4, 2016</a:t>
            </a:r>
            <a:r>
              <a:rPr lang="en-US" dirty="0"/>
              <a:t>, when Edgar Maddison Welch traveled from North Carolina to Comet Ping Pong with an assault-style rifle and fired multiple shots inside the restaurant. He later stated he came to “self-investigate” and rescue alleged victims, showing a direct chain from fake tweets → belief → offline action. No one was physically injured, but the event is widely cited as a clear example of political misinformation on Twitter producing real, dangerous consequences. </a:t>
            </a:r>
          </a:p>
          <a:p>
            <a:endParaRPr lang="en-US" dirty="0"/>
          </a:p>
        </p:txBody>
      </p:sp>
      <p:sp>
        <p:nvSpPr>
          <p:cNvPr id="4" name="Slide Number Placeholder 3">
            <a:extLst>
              <a:ext uri="{FF2B5EF4-FFF2-40B4-BE49-F238E27FC236}">
                <a16:creationId xmlns:a16="http://schemas.microsoft.com/office/drawing/2014/main" id="{3EE203C9-33DE-D99E-2BFE-84A6FBFAA2D8}"/>
              </a:ext>
            </a:extLst>
          </p:cNvPr>
          <p:cNvSpPr>
            <a:spLocks noGrp="1"/>
          </p:cNvSpPr>
          <p:nvPr>
            <p:ph type="sldNum" sz="quarter" idx="5"/>
          </p:nvPr>
        </p:nvSpPr>
        <p:spPr/>
        <p:txBody>
          <a:bodyPr/>
          <a:lstStyle/>
          <a:p>
            <a:fld id="{CDEB2CE7-F637-4FF4-A57C-694FAEE7DD0F}" type="slidenum">
              <a:rPr lang="en-US" smtClean="0"/>
              <a:t>4</a:t>
            </a:fld>
            <a:endParaRPr lang="en-US"/>
          </a:p>
        </p:txBody>
      </p:sp>
    </p:spTree>
    <p:extLst>
      <p:ext uri="{BB962C8B-B14F-4D97-AF65-F5344CB8AC3E}">
        <p14:creationId xmlns:p14="http://schemas.microsoft.com/office/powerpoint/2010/main" val="411972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Till now we have just seen the </a:t>
            </a:r>
            <a:r>
              <a:rPr lang="en-US" dirty="0" err="1"/>
              <a:t>jist</a:t>
            </a:r>
            <a:r>
              <a:rPr lang="en-US" dirty="0"/>
              <a:t> of the project, going deep into the project’s presentation, </a:t>
            </a:r>
            <a:br>
              <a:rPr lang="en-US" dirty="0"/>
            </a:br>
            <a:br>
              <a:rPr lang="en-US" dirty="0"/>
            </a:br>
            <a:r>
              <a:rPr lang="en-US" dirty="0"/>
              <a:t>I’ll start by introducing the problem and why detecting fake news on Twitter matters. Then I’ll describe the TruthSeeker2023 dataset I have used and how I processed tweets into TF-IDF vectors and other few metadata features. After that, I’ll show supervised learning baselines and their metrics, followed by PU learning methods that simulate realistic label scarcity. Finally, I’ll compare results, discuss insights and limitations, and wrap up with future directions.</a:t>
            </a:r>
          </a:p>
        </p:txBody>
      </p:sp>
      <p:sp>
        <p:nvSpPr>
          <p:cNvPr id="4" name="Slide Number Placeholder 3"/>
          <p:cNvSpPr>
            <a:spLocks noGrp="1"/>
          </p:cNvSpPr>
          <p:nvPr>
            <p:ph type="sldNum" sz="quarter" idx="5"/>
          </p:nvPr>
        </p:nvSpPr>
        <p:spPr/>
        <p:txBody>
          <a:bodyPr/>
          <a:lstStyle/>
          <a:p>
            <a:fld id="{CDEB2CE7-F637-4FF4-A57C-694FAEE7DD0F}" type="slidenum">
              <a:rPr lang="en-US" smtClean="0"/>
              <a:t>5</a:t>
            </a:fld>
            <a:endParaRPr lang="en-US"/>
          </a:p>
        </p:txBody>
      </p:sp>
    </p:spTree>
    <p:extLst>
      <p:ext uri="{BB962C8B-B14F-4D97-AF65-F5344CB8AC3E}">
        <p14:creationId xmlns:p14="http://schemas.microsoft.com/office/powerpoint/2010/main" val="333114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social media platforms like Twitter or X enable information to spread extremely fast and at massive scale. The key issue is that </a:t>
            </a:r>
            <a:r>
              <a:rPr lang="en-US" b="1" dirty="0"/>
              <a:t>misinformation often spreads faster than verified news</a:t>
            </a:r>
            <a:r>
              <a:rPr lang="en-US" dirty="0"/>
              <a:t>, because posts can go viral in minutes before anyone checks their accuracy. So the platform dynamics themselves create a favorable environment for fake content to grow quickly.</a:t>
            </a:r>
          </a:p>
          <a:p>
            <a:endParaRPr lang="en-US" dirty="0"/>
          </a:p>
          <a:p>
            <a:r>
              <a:rPr lang="en-US" dirty="0"/>
              <a:t>Second, if we look at most traditional fake-news detection models, they rely on </a:t>
            </a:r>
            <a:r>
              <a:rPr lang="en-US" b="1" dirty="0"/>
              <a:t>fully labeled datasets</a:t>
            </a:r>
            <a:r>
              <a:rPr lang="en-US" dirty="0"/>
              <a:t>, meaning they assume we already know which tweets are real and which are fake. But that assumption doesn’t hold in the real world. Reliable labels require fact-checking, and that process is </a:t>
            </a:r>
            <a:r>
              <a:rPr lang="en-US" b="1" dirty="0"/>
              <a:t>scarce, noisy, and expensive</a:t>
            </a:r>
            <a:r>
              <a:rPr lang="en-US" dirty="0"/>
              <a:t>. Fact-checkers can only verify a small portion of content, and even then, some cases are ambiguous or delayed. So getting a perfectly labeled dataset at social-media scale is not realistic.</a:t>
            </a:r>
          </a:p>
          <a:p>
            <a:endParaRPr lang="en-US" dirty="0"/>
          </a:p>
          <a:p>
            <a:r>
              <a:rPr lang="en-US" dirty="0"/>
              <a:t>Third, classification errors in fake-news detection is significant. If the model produces </a:t>
            </a:r>
            <a:r>
              <a:rPr lang="en-US" b="1" dirty="0"/>
              <a:t>false positives</a:t>
            </a:r>
            <a:r>
              <a:rPr lang="en-US" dirty="0"/>
              <a:t>, it can incorrectly flag real content as fake, which is a form of censorship and harms public trust. On the other hand, </a:t>
            </a:r>
            <a:r>
              <a:rPr lang="en-US" b="1" dirty="0"/>
              <a:t>false negatives</a:t>
            </a:r>
            <a:r>
              <a:rPr lang="en-US" dirty="0"/>
              <a:t> allow harmful fake content to remain visible and potentially influence people. So balancing these errors is critical because either side creates societal risk.</a:t>
            </a:r>
          </a:p>
          <a:p>
            <a:r>
              <a:rPr lang="en-US" dirty="0"/>
              <a:t>That leads directly to the question at the bottom of the slide:</a:t>
            </a:r>
          </a:p>
          <a:p>
            <a:br>
              <a:rPr lang="en-US" dirty="0"/>
            </a:br>
            <a:r>
              <a:rPr lang="en-US" b="1" dirty="0"/>
              <a:t>Can we accurately detect fake news on social media with only a small set of verified labels?</a:t>
            </a:r>
          </a:p>
          <a:p>
            <a:br>
              <a:rPr lang="en-US" dirty="0"/>
            </a:br>
            <a:r>
              <a:rPr lang="en-US" dirty="0"/>
              <a:t>This is the real deployment condition, not the idealized supervised condition.</a:t>
            </a:r>
          </a:p>
          <a:p>
            <a:r>
              <a:rPr lang="en-US" dirty="0"/>
              <a:t>And this is where PU learning comes in.</a:t>
            </a:r>
          </a:p>
          <a:p>
            <a:endParaRPr lang="en-US" dirty="0"/>
          </a:p>
          <a:p>
            <a:r>
              <a:rPr lang="en-US" dirty="0"/>
              <a:t>In real social media settings, </a:t>
            </a:r>
            <a:r>
              <a:rPr lang="en-US" b="1" dirty="0"/>
              <a:t>we rarely know all real and fake tweets with certainty</a:t>
            </a:r>
            <a:r>
              <a:rPr lang="en-US" dirty="0"/>
              <a:t>. Most of the time, only a </a:t>
            </a:r>
            <a:r>
              <a:rPr lang="en-US" b="1" dirty="0"/>
              <a:t>small subset of tweets is verified</a:t>
            </a:r>
            <a:r>
              <a:rPr lang="en-US" dirty="0"/>
              <a:t> by fact-checkers. </a:t>
            </a:r>
          </a:p>
          <a:p>
            <a:endParaRPr lang="en-US" dirty="0"/>
          </a:p>
          <a:p>
            <a:r>
              <a:rPr lang="en-US" dirty="0"/>
              <a:t>The rest of the tweets are simply </a:t>
            </a:r>
            <a:r>
              <a:rPr lang="en-US" b="1" dirty="0"/>
              <a:t>unlabeled</a:t>
            </a:r>
            <a:r>
              <a:rPr lang="en-US" dirty="0"/>
              <a:t>, not because they are automatically real, but because no one has checked them yet.</a:t>
            </a:r>
          </a:p>
          <a:p>
            <a:endParaRPr lang="en-US" dirty="0"/>
          </a:p>
          <a:p>
            <a:r>
              <a:rPr lang="en-US" dirty="0"/>
              <a:t>So the data naturally takes a PU structure:</a:t>
            </a:r>
          </a:p>
          <a:p>
            <a:r>
              <a:rPr lang="en-US" b="1" dirty="0"/>
              <a:t>P</a:t>
            </a:r>
            <a:r>
              <a:rPr lang="en-US" dirty="0"/>
              <a:t>, which is the verified positives — for example, tweets confirmed as fake news through fact-checking.</a:t>
            </a:r>
          </a:p>
          <a:p>
            <a:r>
              <a:rPr lang="en-US" b="1" dirty="0"/>
              <a:t>U</a:t>
            </a:r>
            <a:r>
              <a:rPr lang="en-US" dirty="0"/>
              <a:t>, which is everything else — a mixed pool containing real tweets plus hidden fake tweets.</a:t>
            </a:r>
          </a:p>
          <a:p>
            <a:endParaRPr lang="en-US" dirty="0"/>
          </a:p>
          <a:p>
            <a:r>
              <a:rPr lang="en-US" dirty="0"/>
              <a:t>The important point is: </a:t>
            </a:r>
            <a:r>
              <a:rPr lang="en-US" b="1" dirty="0"/>
              <a:t>unlabeled does not mean negative</a:t>
            </a:r>
            <a:r>
              <a:rPr lang="en-US" dirty="0"/>
              <a:t>. </a:t>
            </a:r>
          </a:p>
          <a:p>
            <a:endParaRPr lang="en-US" dirty="0"/>
          </a:p>
          <a:p>
            <a:r>
              <a:rPr lang="en-US" dirty="0"/>
              <a:t>So in this project, I first built supervised models as strong baselines using the fully labeled dataset — this shows the best-case performance when labels are complete. Then I moved to PU learning to simulate the real world, where only a limited set is labeled and the rest is unlabeled. This allows me to evaluate how well fake-news detection can work under practical, label-scarce conditions.”</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6</a:t>
            </a:fld>
            <a:endParaRPr lang="en-US"/>
          </a:p>
        </p:txBody>
      </p:sp>
    </p:spTree>
    <p:extLst>
      <p:ext uri="{BB962C8B-B14F-4D97-AF65-F5344CB8AC3E}">
        <p14:creationId xmlns:p14="http://schemas.microsoft.com/office/powerpoint/2010/main" val="403769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real deployment condition, not the idealized supervised condition.</a:t>
            </a:r>
          </a:p>
          <a:p>
            <a:r>
              <a:rPr lang="en-US" dirty="0"/>
              <a:t>And this is where PU learning comes in.</a:t>
            </a:r>
          </a:p>
          <a:p>
            <a:endParaRPr lang="en-US" dirty="0"/>
          </a:p>
          <a:p>
            <a:r>
              <a:rPr lang="en-US" dirty="0"/>
              <a:t>In real social media settings, </a:t>
            </a:r>
            <a:r>
              <a:rPr lang="en-US" b="1" dirty="0"/>
              <a:t>we rarely know all real and fake tweets with certainty</a:t>
            </a:r>
            <a:r>
              <a:rPr lang="en-US" dirty="0"/>
              <a:t>. Most of the time, only a </a:t>
            </a:r>
            <a:r>
              <a:rPr lang="en-US" b="1" dirty="0"/>
              <a:t>small subset of tweets is verified</a:t>
            </a:r>
            <a:r>
              <a:rPr lang="en-US" dirty="0"/>
              <a:t> by fact-checkers. </a:t>
            </a:r>
          </a:p>
          <a:p>
            <a:endParaRPr lang="en-US" dirty="0"/>
          </a:p>
          <a:p>
            <a:r>
              <a:rPr lang="en-US" dirty="0"/>
              <a:t>The rest of the tweets are simply </a:t>
            </a:r>
            <a:r>
              <a:rPr lang="en-US" b="1" dirty="0"/>
              <a:t>unlabeled</a:t>
            </a:r>
            <a:r>
              <a:rPr lang="en-US" dirty="0"/>
              <a:t>, not because they are automatically real, but because no one has checked them yet.</a:t>
            </a:r>
          </a:p>
          <a:p>
            <a:endParaRPr lang="en-US" dirty="0"/>
          </a:p>
          <a:p>
            <a:r>
              <a:rPr lang="en-US" dirty="0"/>
              <a:t>So the data naturally takes a PU structure:</a:t>
            </a:r>
          </a:p>
          <a:p>
            <a:r>
              <a:rPr lang="en-US" b="1" dirty="0"/>
              <a:t>P</a:t>
            </a:r>
            <a:r>
              <a:rPr lang="en-US" dirty="0"/>
              <a:t>, which is the verified positives — for example, tweets confirmed as fake news through fact-checking.</a:t>
            </a:r>
          </a:p>
          <a:p>
            <a:r>
              <a:rPr lang="en-US" b="1" dirty="0"/>
              <a:t>U</a:t>
            </a:r>
            <a:r>
              <a:rPr lang="en-US" dirty="0"/>
              <a:t>, which is everything else — a mixed pool containing real tweets plus hidden fake tweets.</a:t>
            </a:r>
          </a:p>
          <a:p>
            <a:endParaRPr lang="en-US" dirty="0"/>
          </a:p>
          <a:p>
            <a:r>
              <a:rPr lang="en-US" dirty="0"/>
              <a:t>The important point is </a:t>
            </a:r>
            <a:r>
              <a:rPr lang="en-US" b="1" dirty="0"/>
              <a:t>unlabeled does not mean negative</a:t>
            </a:r>
            <a:r>
              <a:rPr lang="en-US" dirty="0"/>
              <a:t>. As this is not a simple 2 label classification problem, we need to consider Unlabeled as a mix of Positives and Negatives ( Mix of Real and Fake tweets) to match the real-world scenario. </a:t>
            </a:r>
          </a:p>
          <a:p>
            <a:endParaRPr lang="en-US" dirty="0"/>
          </a:p>
          <a:p>
            <a:r>
              <a:rPr lang="en-US" dirty="0"/>
              <a:t>So in this project, I first built supervised models as strong baselines using the fully labeled dataset — this shows the best-case performance when labels are complete. Then I moved to PU learning to simulate the real world, where only a limited set is labeled, and the rest is unlabeled. This allows me to evaluate how well fake-news detection can work under practical, label-scarce conditions.”</a:t>
            </a:r>
          </a:p>
          <a:p>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7</a:t>
            </a:fld>
            <a:endParaRPr lang="en-US"/>
          </a:p>
        </p:txBody>
      </p:sp>
    </p:spTree>
    <p:extLst>
      <p:ext uri="{BB962C8B-B14F-4D97-AF65-F5344CB8AC3E}">
        <p14:creationId xmlns:p14="http://schemas.microsoft.com/office/powerpoint/2010/main" val="605975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EA277-8AC2-20B9-4C51-0A89AE5FC3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D7872-CA3C-2959-9F23-2C549D9DF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8DBC5-51CE-D2FE-1C91-B994EACF49A6}"/>
              </a:ext>
            </a:extLst>
          </p:cNvPr>
          <p:cNvSpPr>
            <a:spLocks noGrp="1"/>
          </p:cNvSpPr>
          <p:nvPr>
            <p:ph type="body" idx="1"/>
          </p:nvPr>
        </p:nvSpPr>
        <p:spPr/>
        <p:txBody>
          <a:bodyPr/>
          <a:lstStyle/>
          <a:p>
            <a:r>
              <a:rPr lang="en-US" dirty="0"/>
              <a:t>“Now I’ll walk through the objective and overall workflow of my project.</a:t>
            </a:r>
            <a:br>
              <a:rPr lang="en-US" dirty="0"/>
            </a:br>
            <a:r>
              <a:rPr lang="en-US" dirty="0"/>
              <a:t>I structured this work into five clear stages, shown in this pipeline.</a:t>
            </a:r>
          </a:p>
          <a:p>
            <a:endParaRPr lang="en-US" dirty="0"/>
          </a:p>
          <a:p>
            <a:r>
              <a:rPr lang="en-US" b="1" dirty="0"/>
              <a:t>Step 1 is to load the dataset and required dependencies.</a:t>
            </a:r>
            <a:br>
              <a:rPr lang="en-US" dirty="0"/>
            </a:br>
            <a:r>
              <a:rPr lang="en-US" dirty="0"/>
              <a:t>Here, I start by importing the TruthSeeker2023 dataset and setting up all libraries needed for text processing, feature engineering, supervised learning models, and PU learning models. This stage ensures the data is correctly read, the labels are understood, and the environment is ready for reproducible experiments.</a:t>
            </a:r>
          </a:p>
          <a:p>
            <a:endParaRPr lang="en-US" dirty="0"/>
          </a:p>
          <a:p>
            <a:r>
              <a:rPr lang="en-US" b="1" dirty="0"/>
              <a:t>Step 2 is preprocessing using the TruthSeeker2023 dataset.</a:t>
            </a:r>
            <a:br>
              <a:rPr lang="en-US" dirty="0"/>
            </a:br>
            <a:r>
              <a:rPr lang="en-US" dirty="0"/>
              <a:t>In this project, the raw input includes tweet text along with user and engagement metadata.</a:t>
            </a:r>
            <a:br>
              <a:rPr lang="en-US" dirty="0"/>
            </a:br>
            <a:r>
              <a:rPr lang="en-US" dirty="0"/>
              <a:t>So, I first clean the tweet text. After cleaning, I convert the text into numerical features using TF-IDF.</a:t>
            </a:r>
          </a:p>
          <a:p>
            <a:br>
              <a:rPr lang="en-US" dirty="0"/>
            </a:br>
            <a:r>
              <a:rPr lang="en-US" dirty="0"/>
              <a:t>At the same time, I keep important numeric metadata features such as user credibility and engagement signals.</a:t>
            </a:r>
            <a:br>
              <a:rPr lang="en-US" dirty="0"/>
            </a:br>
            <a:r>
              <a:rPr lang="en-US" dirty="0"/>
              <a:t>This step produces the final feature representation that combines </a:t>
            </a:r>
            <a:r>
              <a:rPr lang="en-US" b="1" dirty="0"/>
              <a:t>TF-IDF text vectors + numeric features</a:t>
            </a:r>
            <a:r>
              <a:rPr lang="en-US" dirty="0"/>
              <a:t>, which becomes the input to all models.</a:t>
            </a:r>
          </a:p>
          <a:p>
            <a:endParaRPr lang="en-US" dirty="0"/>
          </a:p>
          <a:p>
            <a:r>
              <a:rPr lang="en-US" b="1" dirty="0"/>
              <a:t>Step 3 is establishing strong supervised learning baselines.</a:t>
            </a:r>
            <a:br>
              <a:rPr lang="en-US" dirty="0"/>
            </a:br>
            <a:r>
              <a:rPr lang="en-US" dirty="0"/>
              <a:t>Before moving to PU learning, I train multiple fully-labeled supervised classifiers on the same feature set.</a:t>
            </a:r>
            <a:br>
              <a:rPr lang="en-US" dirty="0"/>
            </a:br>
            <a:r>
              <a:rPr lang="en-US" dirty="0"/>
              <a:t>This gives me a best-case benchmark—basically how well fake news detection performs when we assume all tweets are labeled real or fake.</a:t>
            </a:r>
            <a:br>
              <a:rPr lang="en-US" dirty="0"/>
            </a:br>
            <a:r>
              <a:rPr lang="en-US" dirty="0"/>
              <a:t>These baselines are important because they help interpret PU performance later and show what is achievable under ideal conditions.</a:t>
            </a:r>
          </a:p>
          <a:p>
            <a:endParaRPr lang="en-US" dirty="0"/>
          </a:p>
          <a:p>
            <a:r>
              <a:rPr lang="en-US" b="1" dirty="0"/>
              <a:t>Step 4 is applying and evaluating multiple PU learning methods.</a:t>
            </a:r>
            <a:br>
              <a:rPr lang="en-US" dirty="0"/>
            </a:br>
            <a:r>
              <a:rPr lang="en-US" dirty="0"/>
              <a:t>To simulate real social-media conditions, I convert the training data into a PU setting—where only a fraction of positive tweets remain labeled, and the rest become unlabeled.</a:t>
            </a:r>
            <a:br>
              <a:rPr lang="en-US" dirty="0"/>
            </a:br>
            <a:r>
              <a:rPr lang="en-US" dirty="0"/>
              <a:t>Then I implement multiple PU algorithms such as Elkan-Noto, PU Bagging, and Two-Step PU.</a:t>
            </a:r>
            <a:br>
              <a:rPr lang="en-US" dirty="0"/>
            </a:br>
            <a:r>
              <a:rPr lang="en-US" dirty="0"/>
              <a:t>The goal here is to evaluate how fake news detection works when labels are limited, which is closer to how real platforms operate.</a:t>
            </a:r>
          </a:p>
          <a:p>
            <a:endParaRPr lang="en-US" dirty="0"/>
          </a:p>
          <a:p>
            <a:r>
              <a:rPr lang="en-US" b="1" dirty="0"/>
              <a:t>Step 5 is comparing supervised vs PU performance.</a:t>
            </a:r>
            <a:br>
              <a:rPr lang="en-US" dirty="0"/>
            </a:br>
            <a:r>
              <a:rPr lang="en-US" dirty="0"/>
              <a:t>Finally, I evaluate all models on the same test set using consistent metrics.</a:t>
            </a:r>
            <a:br>
              <a:rPr lang="en-US" dirty="0"/>
            </a:br>
            <a:endParaRPr lang="en-US" dirty="0"/>
          </a:p>
        </p:txBody>
      </p:sp>
      <p:sp>
        <p:nvSpPr>
          <p:cNvPr id="4" name="Slide Number Placeholder 3">
            <a:extLst>
              <a:ext uri="{FF2B5EF4-FFF2-40B4-BE49-F238E27FC236}">
                <a16:creationId xmlns:a16="http://schemas.microsoft.com/office/drawing/2014/main" id="{A9D6F755-EB59-9035-E55F-2E2DD494EC98}"/>
              </a:ext>
            </a:extLst>
          </p:cNvPr>
          <p:cNvSpPr>
            <a:spLocks noGrp="1"/>
          </p:cNvSpPr>
          <p:nvPr>
            <p:ph type="sldNum" sz="quarter" idx="5"/>
          </p:nvPr>
        </p:nvSpPr>
        <p:spPr/>
        <p:txBody>
          <a:bodyPr/>
          <a:lstStyle/>
          <a:p>
            <a:fld id="{CDEB2CE7-F637-4FF4-A57C-694FAEE7DD0F}" type="slidenum">
              <a:rPr lang="en-US" smtClean="0"/>
              <a:t>8</a:t>
            </a:fld>
            <a:endParaRPr lang="en-US"/>
          </a:p>
        </p:txBody>
      </p:sp>
    </p:spTree>
    <p:extLst>
      <p:ext uri="{BB962C8B-B14F-4D97-AF65-F5344CB8AC3E}">
        <p14:creationId xmlns:p14="http://schemas.microsoft.com/office/powerpoint/2010/main" val="208640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Tweets are short but very noisy. Regex cleaning is required for next immediate step which include TF-IDF vectorization. If we directly vectorize raw tweets, TF-IDF picks up random tokens like links, usernames, repeated punctuation, or hashtag symbols. Regex cleaning removes these non-semantic elements and normalizes the text. The goal is not to “change meaning” but to reduce noise and make the text representation consistent across all tweets.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12</a:t>
            </a:fld>
            <a:endParaRPr lang="en-US"/>
          </a:p>
        </p:txBody>
      </p:sp>
    </p:spTree>
    <p:extLst>
      <p:ext uri="{BB962C8B-B14F-4D97-AF65-F5344CB8AC3E}">
        <p14:creationId xmlns:p14="http://schemas.microsoft.com/office/powerpoint/2010/main" val="848368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tf-idf</a:t>
            </a:r>
            <a:r>
              <a:rPr lang="en-US" sz="1200" b="0" i="0" kern="1200" dirty="0">
                <a:solidFill>
                  <a:schemeClr val="tx1"/>
                </a:solidFill>
                <a:effectLst/>
                <a:latin typeface="+mn-lt"/>
                <a:ea typeface="+mn-ea"/>
                <a:cs typeface="+mn-cs"/>
              </a:rPr>
              <a:t> weight is composed by two terms: the first computes the normalized </a:t>
            </a:r>
            <a:r>
              <a:rPr lang="en-US" sz="1200" b="1" i="0" kern="1200" dirty="0">
                <a:solidFill>
                  <a:schemeClr val="tx1"/>
                </a:solidFill>
                <a:effectLst/>
                <a:latin typeface="+mn-lt"/>
                <a:ea typeface="+mn-ea"/>
                <a:cs typeface="+mn-cs"/>
              </a:rPr>
              <a:t>Term Frequency (TF) </a:t>
            </a:r>
            <a:r>
              <a:rPr lang="en-US" sz="1200" b="0" i="0" kern="1200" dirty="0">
                <a:solidFill>
                  <a:schemeClr val="tx1"/>
                </a:solidFill>
                <a:effectLst/>
                <a:latin typeface="+mn-lt"/>
                <a:ea typeface="+mn-ea"/>
                <a:cs typeface="+mn-cs"/>
              </a:rPr>
              <a:t>which refers to the </a:t>
            </a:r>
            <a:r>
              <a:rPr lang="en-US" sz="1200" b="0" i="0" kern="1200" dirty="0" err="1">
                <a:solidFill>
                  <a:schemeClr val="tx1"/>
                </a:solidFill>
                <a:effectLst/>
                <a:latin typeface="+mn-lt"/>
                <a:ea typeface="+mn-ea"/>
                <a:cs typeface="+mn-cs"/>
              </a:rPr>
              <a:t>the</a:t>
            </a:r>
            <a:r>
              <a:rPr lang="en-US" sz="1200" b="0" i="0" kern="1200" dirty="0">
                <a:solidFill>
                  <a:schemeClr val="tx1"/>
                </a:solidFill>
                <a:effectLst/>
                <a:latin typeface="+mn-lt"/>
                <a:ea typeface="+mn-ea"/>
                <a:cs typeface="+mn-cs"/>
              </a:rPr>
              <a:t> number of times a word appears in a document divided by the total number of words in that document. The second term is the </a:t>
            </a:r>
            <a:r>
              <a:rPr lang="en-US" sz="1200" b="1" i="0" kern="1200" dirty="0">
                <a:solidFill>
                  <a:schemeClr val="tx1"/>
                </a:solidFill>
                <a:effectLst/>
                <a:latin typeface="+mn-lt"/>
                <a:ea typeface="+mn-ea"/>
                <a:cs typeface="+mn-cs"/>
              </a:rPr>
              <a:t>Inverse Document Frequency (IDF) </a:t>
            </a:r>
            <a:r>
              <a:rPr lang="en-US" sz="1200" b="0" i="0" kern="1200" dirty="0">
                <a:solidFill>
                  <a:schemeClr val="tx1"/>
                </a:solidFill>
                <a:effectLst/>
                <a:latin typeface="+mn-lt"/>
                <a:ea typeface="+mn-ea"/>
                <a:cs typeface="+mn-cs"/>
              </a:rPr>
              <a:t>which is calculated as the logarithm of the number of the documents in the corpus divided by the number of documents where the specific term appears.</a:t>
            </a:r>
            <a:br>
              <a:rPr lang="en-US" dirty="0"/>
            </a:br>
            <a:endParaRPr lang="en-US" dirty="0"/>
          </a:p>
          <a:p>
            <a:r>
              <a:rPr lang="en-US" dirty="0"/>
              <a:t>TF-IDF is a standard way to represent text into vectors for classical machine-learning models. Since models like Logistic Regression, SVM, Random Forest, etc., can’t understand raw words, we need to transform each tweet into numbers.</a:t>
            </a:r>
          </a:p>
          <a:p>
            <a:endParaRPr lang="en-US" dirty="0"/>
          </a:p>
          <a:p>
            <a:r>
              <a:rPr lang="en-US" sz="1200" b="1" i="0" kern="1200" dirty="0">
                <a:solidFill>
                  <a:schemeClr val="tx1"/>
                </a:solidFill>
                <a:effectLst/>
                <a:latin typeface="+mn-lt"/>
                <a:ea typeface="+mn-ea"/>
                <a:cs typeface="+mn-cs"/>
              </a:rPr>
              <a:t>Term Frequency </a:t>
            </a:r>
            <a:r>
              <a:rPr lang="en-US" sz="1200" b="0" i="0" kern="1200" dirty="0">
                <a:solidFill>
                  <a:schemeClr val="tx1"/>
                </a:solidFill>
                <a:effectLst/>
                <a:latin typeface="+mn-lt"/>
                <a:ea typeface="+mn-ea"/>
                <a:cs typeface="+mn-cs"/>
              </a:rPr>
              <a:t>measures how frequently a term occurs in a document. As every document is different in length, it is possible that a term would appear much more times in long documents than shorter ones. Hence, the term frequency is often divided by the document length to </a:t>
            </a:r>
            <a:r>
              <a:rPr lang="en-US" sz="1200" b="0" i="0" kern="1200" dirty="0" err="1">
                <a:solidFill>
                  <a:schemeClr val="tx1"/>
                </a:solidFill>
                <a:effectLst/>
                <a:latin typeface="+mn-lt"/>
                <a:ea typeface="+mn-ea"/>
                <a:cs typeface="+mn-cs"/>
              </a:rPr>
              <a:t>normalise</a:t>
            </a:r>
            <a:r>
              <a:rPr lang="en-US" sz="1200" b="0" i="0" kern="1200" dirty="0">
                <a:solidFill>
                  <a:schemeClr val="tx1"/>
                </a:solidFill>
                <a:effectLst/>
                <a:latin typeface="+mn-lt"/>
                <a:ea typeface="+mn-ea"/>
                <a:cs typeface="+mn-cs"/>
              </a:rPr>
              <a:t> the data. </a:t>
            </a:r>
            <a:r>
              <a:rPr lang="en-US" dirty="0"/>
              <a:t>The </a:t>
            </a:r>
            <a:r>
              <a:rPr lang="en-US" b="1" dirty="0"/>
              <a:t>TF part</a:t>
            </a:r>
            <a:r>
              <a:rPr lang="en-US" dirty="0"/>
              <a:t> looks inside a tweet and asks: </a:t>
            </a:r>
            <a:r>
              <a:rPr lang="en-US" i="1" dirty="0"/>
              <a:t>“How frequently does this word appear in this tweet?”</a:t>
            </a:r>
            <a:br>
              <a:rPr lang="en-US" i="1" dirty="0"/>
            </a:br>
            <a:br>
              <a:rPr lang="en-US" i="1" dirty="0"/>
            </a:br>
            <a:br>
              <a:rPr lang="en-US" i="1" dirty="0"/>
            </a:br>
            <a:r>
              <a:rPr lang="en-US" sz="1200" b="1" i="0" kern="1200" dirty="0">
                <a:solidFill>
                  <a:schemeClr val="tx1"/>
                </a:solidFill>
                <a:effectLst/>
                <a:latin typeface="+mn-lt"/>
                <a:ea typeface="+mn-ea"/>
                <a:cs typeface="+mn-cs"/>
              </a:rPr>
              <a:t>Inverse Document Frequency </a:t>
            </a:r>
            <a:r>
              <a:rPr lang="en-US" sz="1200" b="0" i="0" kern="1200" dirty="0">
                <a:solidFill>
                  <a:schemeClr val="tx1"/>
                </a:solidFill>
                <a:effectLst/>
                <a:latin typeface="+mn-lt"/>
                <a:ea typeface="+mn-ea"/>
                <a:cs typeface="+mn-cs"/>
              </a:rPr>
              <a:t>measures the significance of a word. In calculating TF, all terms are considered equally significant. However, it is known that certain terms, such as “and”, “the” may appear a lot of times but have little importance. Therefore, we need to weigh down the frequent terms while scale up the rare ones</a:t>
            </a:r>
            <a:endParaRPr lang="en-US" dirty="0"/>
          </a:p>
        </p:txBody>
      </p:sp>
      <p:sp>
        <p:nvSpPr>
          <p:cNvPr id="4" name="Slide Number Placeholder 3"/>
          <p:cNvSpPr>
            <a:spLocks noGrp="1"/>
          </p:cNvSpPr>
          <p:nvPr>
            <p:ph type="sldNum" sz="quarter" idx="5"/>
          </p:nvPr>
        </p:nvSpPr>
        <p:spPr/>
        <p:txBody>
          <a:bodyPr/>
          <a:lstStyle/>
          <a:p>
            <a:fld id="{CDEB2CE7-F637-4FF4-A57C-694FAEE7DD0F}" type="slidenum">
              <a:rPr lang="en-US" smtClean="0"/>
              <a:t>13</a:t>
            </a:fld>
            <a:endParaRPr lang="en-US"/>
          </a:p>
        </p:txBody>
      </p:sp>
    </p:spTree>
    <p:extLst>
      <p:ext uri="{BB962C8B-B14F-4D97-AF65-F5344CB8AC3E}">
        <p14:creationId xmlns:p14="http://schemas.microsoft.com/office/powerpoint/2010/main" val="37718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42376" y="569312"/>
            <a:ext cx="7540024" cy="2040759"/>
          </a:xfrm>
        </p:spPr>
        <p:txBody>
          <a:bodyPr/>
          <a:lstStyle/>
          <a:p>
            <a:r>
              <a:rPr lang="en-US" dirty="0"/>
              <a:t>Click to edit Master </a:t>
            </a:r>
            <a:br>
              <a:rPr lang="en-US" dirty="0"/>
            </a:br>
            <a:r>
              <a:rPr lang="en-US" dirty="0"/>
              <a:t>title style</a:t>
            </a:r>
          </a:p>
        </p:txBody>
      </p:sp>
      <p:sp>
        <p:nvSpPr>
          <p:cNvPr id="3" name="Subtitle 2"/>
          <p:cNvSpPr>
            <a:spLocks noGrp="1"/>
          </p:cNvSpPr>
          <p:nvPr>
            <p:ph type="subTitle" idx="1"/>
          </p:nvPr>
        </p:nvSpPr>
        <p:spPr>
          <a:xfrm>
            <a:off x="4042377" y="2890347"/>
            <a:ext cx="7540023" cy="274845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Picture Placeholder 2"/>
          <p:cNvSpPr>
            <a:spLocks noGrp="1"/>
          </p:cNvSpPr>
          <p:nvPr>
            <p:ph type="pic" idx="14"/>
          </p:nvPr>
        </p:nvSpPr>
        <p:spPr>
          <a:xfrm>
            <a:off x="0" y="0"/>
            <a:ext cx="3678621" cy="5903310"/>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222421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g.jpg"/>
          <p:cNvPicPr>
            <a:picLocks noChangeAspect="1"/>
          </p:cNvPicPr>
          <p:nvPr userDrawn="1"/>
        </p:nvPicPr>
        <p:blipFill>
          <a:blip r:embed="rId2" cstate="email">
            <a:alphaModFix amt="60000"/>
            <a:extLst>
              <a:ext uri="{28A0092B-C50C-407E-A947-70E740481C1C}">
                <a14:useLocalDpi xmlns:a14="http://schemas.microsoft.com/office/drawing/2010/main" val="0"/>
              </a:ext>
            </a:extLst>
          </a:blip>
          <a:stretch>
            <a:fillRect/>
          </a:stretch>
        </p:blipFill>
        <p:spPr>
          <a:xfrm>
            <a:off x="0" y="-19707"/>
            <a:ext cx="12192000" cy="6877707"/>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532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74794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93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688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534782" y="430146"/>
            <a:ext cx="11196305" cy="5182226"/>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7116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1117" y="274639"/>
            <a:ext cx="10831283" cy="1143000"/>
          </a:xfrm>
        </p:spPr>
        <p:txBody>
          <a:bodyPr/>
          <a:lstStyle/>
          <a:p>
            <a:r>
              <a:rPr lang="en-US"/>
              <a:t>Click to edit Master title style</a:t>
            </a:r>
          </a:p>
        </p:txBody>
      </p:sp>
      <p:sp>
        <p:nvSpPr>
          <p:cNvPr id="3" name="Content Placeholder 2"/>
          <p:cNvSpPr>
            <a:spLocks noGrp="1"/>
          </p:cNvSpPr>
          <p:nvPr>
            <p:ph idx="1"/>
          </p:nvPr>
        </p:nvSpPr>
        <p:spPr>
          <a:xfrm>
            <a:off x="751117" y="1600201"/>
            <a:ext cx="10831283" cy="39507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2"/>
          <p:cNvSpPr>
            <a:spLocks noGrp="1"/>
          </p:cNvSpPr>
          <p:nvPr>
            <p:ph type="pic" idx="13"/>
          </p:nvPr>
        </p:nvSpPr>
        <p:spPr>
          <a:xfrm>
            <a:off x="8312515" y="1600202"/>
            <a:ext cx="3269885" cy="2988015"/>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231322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2537" y="4501931"/>
            <a:ext cx="10233751" cy="1267044"/>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1092536" y="3011380"/>
            <a:ext cx="10233752" cy="139552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Picture Placeholder 2"/>
          <p:cNvSpPr>
            <a:spLocks noGrp="1"/>
          </p:cNvSpPr>
          <p:nvPr>
            <p:ph type="pic" idx="13"/>
          </p:nvPr>
        </p:nvSpPr>
        <p:spPr>
          <a:xfrm>
            <a:off x="1092535" y="378938"/>
            <a:ext cx="10233751" cy="2417007"/>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1427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2611" y="274639"/>
            <a:ext cx="11049789" cy="1143000"/>
          </a:xfrm>
        </p:spPr>
        <p:txBody>
          <a:bodyPr/>
          <a:lstStyle/>
          <a:p>
            <a:r>
              <a:rPr lang="en-US" dirty="0"/>
              <a:t>Click to edit Master title style</a:t>
            </a:r>
          </a:p>
        </p:txBody>
      </p:sp>
      <p:sp>
        <p:nvSpPr>
          <p:cNvPr id="3" name="Content Placeholder 2"/>
          <p:cNvSpPr>
            <a:spLocks noGrp="1"/>
          </p:cNvSpPr>
          <p:nvPr>
            <p:ph sz="half" idx="1"/>
          </p:nvPr>
        </p:nvSpPr>
        <p:spPr>
          <a:xfrm>
            <a:off x="532611" y="1600202"/>
            <a:ext cx="5462671" cy="408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09386" y="1600202"/>
            <a:ext cx="5273017" cy="408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254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78621" y="274638"/>
            <a:ext cx="7903779" cy="741363"/>
          </a:xfrm>
        </p:spPr>
        <p:txBody>
          <a:bodyPr>
            <a:noAutofit/>
          </a:bodyPr>
          <a:lstStyle>
            <a:lvl1pPr>
              <a:defRPr sz="3800"/>
            </a:lvl1pPr>
          </a:lstStyle>
          <a:p>
            <a:r>
              <a:rPr lang="en-US"/>
              <a:t>Click to edit Master title style</a:t>
            </a:r>
            <a:endParaRPr lang="en-US" dirty="0"/>
          </a:p>
        </p:txBody>
      </p:sp>
      <p:sp>
        <p:nvSpPr>
          <p:cNvPr id="3" name="Text Placeholder 2"/>
          <p:cNvSpPr>
            <a:spLocks noGrp="1"/>
          </p:cNvSpPr>
          <p:nvPr>
            <p:ph type="body" idx="1"/>
          </p:nvPr>
        </p:nvSpPr>
        <p:spPr>
          <a:xfrm>
            <a:off x="3678621" y="1215233"/>
            <a:ext cx="3993931"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78621" y="1854994"/>
            <a:ext cx="3993931" cy="38597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906115" y="1215233"/>
            <a:ext cx="367628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906115" y="1854994"/>
            <a:ext cx="3676285" cy="38597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2"/>
          <p:cNvSpPr>
            <a:spLocks noGrp="1"/>
          </p:cNvSpPr>
          <p:nvPr>
            <p:ph type="pic" idx="13"/>
          </p:nvPr>
        </p:nvSpPr>
        <p:spPr>
          <a:xfrm>
            <a:off x="207023" y="274638"/>
            <a:ext cx="3269885" cy="2623723"/>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12" name="Picture Placeholder 2"/>
          <p:cNvSpPr>
            <a:spLocks noGrp="1"/>
          </p:cNvSpPr>
          <p:nvPr>
            <p:ph type="pic" idx="14"/>
          </p:nvPr>
        </p:nvSpPr>
        <p:spPr>
          <a:xfrm>
            <a:off x="207023" y="3116479"/>
            <a:ext cx="3269885" cy="2598308"/>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313644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11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288964" y="348214"/>
            <a:ext cx="5187365" cy="5233432"/>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7" name="Content Placeholder 2"/>
          <p:cNvSpPr>
            <a:spLocks noGrp="1"/>
          </p:cNvSpPr>
          <p:nvPr>
            <p:ph idx="1"/>
          </p:nvPr>
        </p:nvSpPr>
        <p:spPr>
          <a:xfrm>
            <a:off x="5817746" y="348215"/>
            <a:ext cx="5913340" cy="53051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1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4535" y="273050"/>
            <a:ext cx="6733740"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7952830" y="273053"/>
            <a:ext cx="3629572" cy="53802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14535" y="1435103"/>
            <a:ext cx="6733740" cy="421823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53858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6938" y="4800601"/>
            <a:ext cx="10585463"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996938" y="402899"/>
            <a:ext cx="10585463" cy="432467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996938" y="5367339"/>
            <a:ext cx="10585463" cy="4396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04340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g.jpg"/>
          <p:cNvPicPr>
            <a:picLocks noChangeAspect="1"/>
          </p:cNvPicPr>
          <p:nvPr/>
        </p:nvPicPr>
        <p:blipFill>
          <a:blip r:embed="rId16" cstate="email">
            <a:alphaModFix amt="60000"/>
            <a:extLst>
              <a:ext uri="{28A0092B-C50C-407E-A947-70E740481C1C}">
                <a14:useLocalDpi xmlns:a14="http://schemas.microsoft.com/office/drawing/2010/main" val="0"/>
              </a:ext>
            </a:extLst>
          </a:blip>
          <a:stretch>
            <a:fillRect/>
          </a:stretch>
        </p:blipFill>
        <p:spPr>
          <a:xfrm>
            <a:off x="0" y="-19707"/>
            <a:ext cx="12192000" cy="6877707"/>
          </a:xfrm>
          <a:prstGeom prst="rect">
            <a:avLst/>
          </a:prstGeom>
        </p:spPr>
      </p:pic>
      <p:sp>
        <p:nvSpPr>
          <p:cNvPr id="2" name="Title Placeholder 1"/>
          <p:cNvSpPr>
            <a:spLocks noGrp="1"/>
          </p:cNvSpPr>
          <p:nvPr>
            <p:ph type="title"/>
          </p:nvPr>
        </p:nvSpPr>
        <p:spPr>
          <a:xfrm>
            <a:off x="914997" y="274639"/>
            <a:ext cx="10667403"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4997" y="1600201"/>
            <a:ext cx="10667403" cy="3950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p:nvSpPr>
        <p:spPr>
          <a:xfrm>
            <a:off x="3" y="5905065"/>
            <a:ext cx="12191997" cy="45720"/>
          </a:xfrm>
          <a:prstGeom prst="rect">
            <a:avLst/>
          </a:prstGeom>
          <a:solidFill>
            <a:srgbClr val="4106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17" cstate="email">
            <a:extLst>
              <a:ext uri="{28A0092B-C50C-407E-A947-70E740481C1C}">
                <a14:useLocalDpi xmlns:a14="http://schemas.microsoft.com/office/drawing/2010/main" val="0"/>
              </a:ext>
            </a:extLst>
          </a:blip>
          <a:stretch>
            <a:fillRect/>
          </a:stretch>
        </p:blipFill>
        <p:spPr>
          <a:xfrm>
            <a:off x="288765" y="6123991"/>
            <a:ext cx="3535279" cy="605060"/>
          </a:xfrm>
          <a:prstGeom prst="rect">
            <a:avLst/>
          </a:prstGeom>
        </p:spPr>
      </p:pic>
    </p:spTree>
    <p:extLst>
      <p:ext uri="{BB962C8B-B14F-4D97-AF65-F5344CB8AC3E}">
        <p14:creationId xmlns:p14="http://schemas.microsoft.com/office/powerpoint/2010/main" val="307175219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73" r:id="rId14"/>
  </p:sldLayoutIdLst>
  <p:txStyles>
    <p:titleStyle>
      <a:lvl1pPr algn="ctr"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2.png"/><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880037" y="1937767"/>
            <a:ext cx="8431924" cy="1447332"/>
          </a:xfrm>
        </p:spPr>
        <p:txBody>
          <a:bodyPr>
            <a:normAutofit/>
          </a:bodyPr>
          <a:lstStyle/>
          <a:p>
            <a:r>
              <a:rPr lang="en-US" sz="2400" dirty="0"/>
              <a:t>From Supervised Baselines to Positive–Unlabeled Learning: Fake News Detection on the TruthSeeker2023 Ground-Truth</a:t>
            </a:r>
            <a:endParaRPr lang="en-US" sz="2400" b="1" dirty="0"/>
          </a:p>
        </p:txBody>
      </p:sp>
      <p:sp>
        <p:nvSpPr>
          <p:cNvPr id="6" name="Subtitle 5"/>
          <p:cNvSpPr>
            <a:spLocks noGrp="1"/>
          </p:cNvSpPr>
          <p:nvPr>
            <p:ph type="subTitle" idx="1"/>
          </p:nvPr>
        </p:nvSpPr>
        <p:spPr>
          <a:xfrm>
            <a:off x="4252652" y="4476405"/>
            <a:ext cx="3686695" cy="1508760"/>
          </a:xfrm>
        </p:spPr>
        <p:txBody>
          <a:bodyPr>
            <a:normAutofit/>
          </a:bodyPr>
          <a:lstStyle/>
          <a:p>
            <a:r>
              <a:rPr lang="en-US" sz="1600" b="1" dirty="0">
                <a:solidFill>
                  <a:schemeClr val="tx1">
                    <a:lumMod val="75000"/>
                  </a:schemeClr>
                </a:solidFill>
              </a:rPr>
              <a:t>Vishnu Rohith Nanduri </a:t>
            </a:r>
          </a:p>
          <a:p>
            <a:r>
              <a:rPr lang="en-US" sz="1600" b="1" dirty="0">
                <a:solidFill>
                  <a:schemeClr val="tx1">
                    <a:lumMod val="75000"/>
                  </a:schemeClr>
                </a:solidFill>
              </a:rPr>
              <a:t>Department of Computer Science</a:t>
            </a:r>
            <a:br>
              <a:rPr lang="en-US" sz="1600" b="1" dirty="0">
                <a:solidFill>
                  <a:schemeClr val="tx1">
                    <a:lumMod val="75000"/>
                  </a:schemeClr>
                </a:solidFill>
              </a:rPr>
            </a:br>
            <a:r>
              <a:rPr lang="en-US" sz="1600" b="1" dirty="0">
                <a:solidFill>
                  <a:schemeClr val="tx1">
                    <a:lumMod val="75000"/>
                  </a:schemeClr>
                </a:solidFill>
              </a:rPr>
              <a:t>Bagley College of Engineering</a:t>
            </a:r>
          </a:p>
          <a:p>
            <a:r>
              <a:rPr lang="en-US" sz="1600" b="1" dirty="0">
                <a:solidFill>
                  <a:schemeClr val="tx1">
                    <a:lumMod val="75000"/>
                  </a:schemeClr>
                </a:solidFill>
              </a:rPr>
              <a:t>Mississippi State University </a:t>
            </a:r>
          </a:p>
          <a:p>
            <a:r>
              <a:rPr lang="en-US" sz="1600" b="1" dirty="0">
                <a:solidFill>
                  <a:schemeClr val="tx1">
                    <a:lumMod val="75000"/>
                  </a:schemeClr>
                </a:solidFill>
              </a:rPr>
              <a:t>vn212@msstate.edu </a:t>
            </a:r>
          </a:p>
        </p:txBody>
      </p:sp>
    </p:spTree>
    <p:extLst>
      <p:ext uri="{BB962C8B-B14F-4D97-AF65-F5344CB8AC3E}">
        <p14:creationId xmlns:p14="http://schemas.microsoft.com/office/powerpoint/2010/main" val="112694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a:extLst>
              <a:ext uri="{FF2B5EF4-FFF2-40B4-BE49-F238E27FC236}">
                <a16:creationId xmlns:a16="http://schemas.microsoft.com/office/drawing/2014/main" id="{7614D021-A32A-CFBE-9C00-8E00C167E75E}"/>
              </a:ext>
            </a:extLst>
          </p:cNvPr>
          <p:cNvPicPr>
            <a:picLocks noChangeAspect="1"/>
          </p:cNvPicPr>
          <p:nvPr/>
        </p:nvPicPr>
        <p:blipFill>
          <a:blip r:embed="rId2"/>
          <a:stretch>
            <a:fillRect/>
          </a:stretch>
        </p:blipFill>
        <p:spPr>
          <a:xfrm>
            <a:off x="219917" y="577557"/>
            <a:ext cx="5273017" cy="4732996"/>
          </a:xfrm>
          <a:prstGeom prst="rect">
            <a:avLst/>
          </a:prstGeom>
        </p:spPr>
      </p:pic>
      <p:pic>
        <p:nvPicPr>
          <p:cNvPr id="13" name="Picture 12">
            <a:extLst>
              <a:ext uri="{FF2B5EF4-FFF2-40B4-BE49-F238E27FC236}">
                <a16:creationId xmlns:a16="http://schemas.microsoft.com/office/drawing/2014/main" id="{6E75EC18-ED45-03A1-9434-55A38EE05410}"/>
              </a:ext>
            </a:extLst>
          </p:cNvPr>
          <p:cNvPicPr>
            <a:picLocks noChangeAspect="1"/>
          </p:cNvPicPr>
          <p:nvPr/>
        </p:nvPicPr>
        <p:blipFill>
          <a:blip r:embed="rId3"/>
          <a:stretch>
            <a:fillRect/>
          </a:stretch>
        </p:blipFill>
        <p:spPr>
          <a:xfrm>
            <a:off x="6096000" y="1173906"/>
            <a:ext cx="5273017" cy="3691111"/>
          </a:xfrm>
          <a:prstGeom prst="rect">
            <a:avLst/>
          </a:prstGeom>
          <a:noFill/>
        </p:spPr>
      </p:pic>
    </p:spTree>
    <p:extLst>
      <p:ext uri="{BB962C8B-B14F-4D97-AF65-F5344CB8AC3E}">
        <p14:creationId xmlns:p14="http://schemas.microsoft.com/office/powerpoint/2010/main" val="76864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9F567-F298-7DA8-C976-8C62C9B14CA7}"/>
              </a:ext>
            </a:extLst>
          </p:cNvPr>
          <p:cNvSpPr>
            <a:spLocks noGrp="1"/>
          </p:cNvSpPr>
          <p:nvPr>
            <p:ph type="title"/>
          </p:nvPr>
        </p:nvSpPr>
        <p:spPr>
          <a:xfrm>
            <a:off x="3352800" y="-83342"/>
            <a:ext cx="5486400" cy="715961"/>
          </a:xfrm>
        </p:spPr>
        <p:txBody>
          <a:bodyPr>
            <a:normAutofit fontScale="90000"/>
          </a:bodyPr>
          <a:lstStyle/>
          <a:p>
            <a:r>
              <a:rPr lang="en-US" dirty="0"/>
              <a:t>Data Preprocessing</a:t>
            </a:r>
          </a:p>
        </p:txBody>
      </p:sp>
      <p:sp>
        <p:nvSpPr>
          <p:cNvPr id="3" name="Content Placeholder 2">
            <a:extLst>
              <a:ext uri="{FF2B5EF4-FFF2-40B4-BE49-F238E27FC236}">
                <a16:creationId xmlns:a16="http://schemas.microsoft.com/office/drawing/2014/main" id="{B84AFFCE-6DB3-405B-5027-77725ECC35EF}"/>
              </a:ext>
            </a:extLst>
          </p:cNvPr>
          <p:cNvSpPr>
            <a:spLocks noGrp="1"/>
          </p:cNvSpPr>
          <p:nvPr>
            <p:ph idx="1"/>
          </p:nvPr>
        </p:nvSpPr>
        <p:spPr>
          <a:xfrm>
            <a:off x="6096000" y="1971562"/>
            <a:ext cx="5998029" cy="3657206"/>
          </a:xfrm>
        </p:spPr>
        <p:txBody>
          <a:bodyPr/>
          <a:lstStyle/>
          <a:p>
            <a:r>
              <a:rPr lang="en-US" sz="2000" dirty="0"/>
              <a:t>Data Shape - (134198, 64)</a:t>
            </a:r>
          </a:p>
          <a:p>
            <a:r>
              <a:rPr lang="en-US" sz="2000" dirty="0"/>
              <a:t>Data Distribution, Real Tweets – 68985</a:t>
            </a:r>
          </a:p>
          <a:p>
            <a:pPr marL="0" indent="0">
              <a:buNone/>
            </a:pPr>
            <a:r>
              <a:rPr lang="en-US" sz="2000" dirty="0"/>
              <a:t>                                       Fake Tweets – 65213</a:t>
            </a:r>
          </a:p>
          <a:p>
            <a:r>
              <a:rPr lang="en-US" sz="2000" dirty="0"/>
              <a:t>Next Steps before Modelling include,</a:t>
            </a:r>
            <a:br>
              <a:rPr lang="en-US" sz="2000" dirty="0"/>
            </a:br>
            <a:endParaRPr lang="en-US" sz="2000" dirty="0"/>
          </a:p>
          <a:p>
            <a:pPr marL="0" indent="0">
              <a:buNone/>
            </a:pPr>
            <a:r>
              <a:rPr lang="en-US" sz="2000" dirty="0"/>
              <a:t>	Regex Cleaning → TF-IDF → Train/Test Split</a:t>
            </a:r>
          </a:p>
        </p:txBody>
      </p:sp>
      <p:pic>
        <p:nvPicPr>
          <p:cNvPr id="5" name="Picture 4">
            <a:extLst>
              <a:ext uri="{FF2B5EF4-FFF2-40B4-BE49-F238E27FC236}">
                <a16:creationId xmlns:a16="http://schemas.microsoft.com/office/drawing/2014/main" id="{8F489EBF-FFEB-4C5E-156D-79CB0B8B24BC}"/>
              </a:ext>
            </a:extLst>
          </p:cNvPr>
          <p:cNvPicPr>
            <a:picLocks noChangeAspect="1"/>
          </p:cNvPicPr>
          <p:nvPr/>
        </p:nvPicPr>
        <p:blipFill>
          <a:blip r:embed="rId2"/>
          <a:stretch>
            <a:fillRect/>
          </a:stretch>
        </p:blipFill>
        <p:spPr>
          <a:xfrm>
            <a:off x="716291" y="1937657"/>
            <a:ext cx="5273017" cy="3691111"/>
          </a:xfrm>
          <a:prstGeom prst="rect">
            <a:avLst/>
          </a:prstGeom>
          <a:noFill/>
        </p:spPr>
      </p:pic>
      <p:sp>
        <p:nvSpPr>
          <p:cNvPr id="6" name="Content Placeholder 2">
            <a:extLst>
              <a:ext uri="{FF2B5EF4-FFF2-40B4-BE49-F238E27FC236}">
                <a16:creationId xmlns:a16="http://schemas.microsoft.com/office/drawing/2014/main" id="{09F8D9DA-0C7A-87C9-AA39-1D4CABD7C0B5}"/>
              </a:ext>
            </a:extLst>
          </p:cNvPr>
          <p:cNvSpPr txBox="1">
            <a:spLocks/>
          </p:cNvSpPr>
          <p:nvPr/>
        </p:nvSpPr>
        <p:spPr>
          <a:xfrm>
            <a:off x="386444" y="534649"/>
            <a:ext cx="6237512" cy="14369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Quick Sanity Check,</a:t>
            </a:r>
            <a:br>
              <a:rPr lang="en-US" sz="2000" dirty="0"/>
            </a:br>
            <a:r>
              <a:rPr lang="en-US" sz="2000" dirty="0"/>
              <a:t>- To get the summary of the dataset, missing 			 values if any, duplicate values.</a:t>
            </a:r>
          </a:p>
          <a:p>
            <a:r>
              <a:rPr lang="en-US" sz="2000" dirty="0"/>
              <a:t>No Missing Values found.</a:t>
            </a:r>
          </a:p>
        </p:txBody>
      </p:sp>
    </p:spTree>
    <p:extLst>
      <p:ext uri="{BB962C8B-B14F-4D97-AF65-F5344CB8AC3E}">
        <p14:creationId xmlns:p14="http://schemas.microsoft.com/office/powerpoint/2010/main" val="1071600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CEA4-55B7-AC47-4BD7-94C1AE42E081}"/>
              </a:ext>
            </a:extLst>
          </p:cNvPr>
          <p:cNvSpPr>
            <a:spLocks noGrp="1"/>
          </p:cNvSpPr>
          <p:nvPr>
            <p:ph type="title"/>
          </p:nvPr>
        </p:nvSpPr>
        <p:spPr>
          <a:xfrm>
            <a:off x="228600" y="187554"/>
            <a:ext cx="2383971" cy="520018"/>
          </a:xfrm>
        </p:spPr>
        <p:txBody>
          <a:bodyPr vert="horz" lIns="91440" tIns="45720" rIns="91440" bIns="45720" rtlCol="0" anchor="ctr">
            <a:normAutofit/>
          </a:bodyPr>
          <a:lstStyle/>
          <a:p>
            <a:r>
              <a:rPr lang="en-US" sz="2800" kern="1200" dirty="0">
                <a:latin typeface="+mj-lt"/>
                <a:ea typeface="+mj-ea"/>
                <a:cs typeface="+mj-cs"/>
              </a:rPr>
              <a:t>Next Steps…</a:t>
            </a:r>
          </a:p>
        </p:txBody>
      </p:sp>
      <p:sp>
        <p:nvSpPr>
          <p:cNvPr id="10" name="Content Placeholder 2">
            <a:extLst>
              <a:ext uri="{FF2B5EF4-FFF2-40B4-BE49-F238E27FC236}">
                <a16:creationId xmlns:a16="http://schemas.microsoft.com/office/drawing/2014/main" id="{6137C98B-6989-D79A-D46C-B53053E5D3B3}"/>
              </a:ext>
            </a:extLst>
          </p:cNvPr>
          <p:cNvSpPr txBox="1">
            <a:spLocks/>
          </p:cNvSpPr>
          <p:nvPr/>
        </p:nvSpPr>
        <p:spPr>
          <a:xfrm>
            <a:off x="532611" y="1012373"/>
            <a:ext cx="5462671" cy="408386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a:t>Raw tweet text contains noise (URLs, @mentions, hashtags, emojis, punctuation).</a:t>
            </a:r>
          </a:p>
          <a:p>
            <a:r>
              <a:rPr lang="en-US" sz="2600" dirty="0"/>
              <a:t>Applied </a:t>
            </a:r>
            <a:r>
              <a:rPr lang="en-US" sz="2600" b="1" dirty="0"/>
              <a:t>regular-expression based cleaning</a:t>
            </a:r>
            <a:r>
              <a:rPr lang="en-US" sz="2600" dirty="0"/>
              <a:t> to standardize text.</a:t>
            </a:r>
          </a:p>
          <a:p>
            <a:r>
              <a:rPr lang="en-US" sz="2600" dirty="0"/>
              <a:t>Output stored as </a:t>
            </a:r>
            <a:r>
              <a:rPr lang="en-US" sz="2600" b="1" dirty="0" err="1"/>
              <a:t>clean_tweet</a:t>
            </a:r>
            <a:r>
              <a:rPr lang="en-US" sz="2600" dirty="0"/>
              <a:t> for feature extraction.</a:t>
            </a:r>
          </a:p>
          <a:p>
            <a:r>
              <a:rPr lang="en-US" sz="2600" dirty="0"/>
              <a:t>This makes the tweet ready for the TF-IDF vectorization. </a:t>
            </a:r>
          </a:p>
        </p:txBody>
      </p:sp>
      <p:pic>
        <p:nvPicPr>
          <p:cNvPr id="9" name="Picture 8">
            <a:extLst>
              <a:ext uri="{FF2B5EF4-FFF2-40B4-BE49-F238E27FC236}">
                <a16:creationId xmlns:a16="http://schemas.microsoft.com/office/drawing/2014/main" id="{4233267A-3346-7A04-E0D1-0FE008AA1FA5}"/>
              </a:ext>
            </a:extLst>
          </p:cNvPr>
          <p:cNvPicPr>
            <a:picLocks noChangeAspect="1"/>
          </p:cNvPicPr>
          <p:nvPr/>
        </p:nvPicPr>
        <p:blipFill>
          <a:blip r:embed="rId3"/>
          <a:stretch>
            <a:fillRect/>
          </a:stretch>
        </p:blipFill>
        <p:spPr>
          <a:xfrm>
            <a:off x="7025500" y="1012373"/>
            <a:ext cx="3644846" cy="4245427"/>
          </a:xfrm>
          <a:prstGeom prst="rect">
            <a:avLst/>
          </a:prstGeom>
          <a:noFill/>
        </p:spPr>
      </p:pic>
    </p:spTree>
    <p:extLst>
      <p:ext uri="{BB962C8B-B14F-4D97-AF65-F5344CB8AC3E}">
        <p14:creationId xmlns:p14="http://schemas.microsoft.com/office/powerpoint/2010/main" val="1311001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5056-C5D4-1028-D42E-2ECCF55B20C5}"/>
              </a:ext>
            </a:extLst>
          </p:cNvPr>
          <p:cNvSpPr>
            <a:spLocks noGrp="1"/>
          </p:cNvSpPr>
          <p:nvPr>
            <p:ph type="title"/>
          </p:nvPr>
        </p:nvSpPr>
        <p:spPr>
          <a:xfrm>
            <a:off x="215945" y="46038"/>
            <a:ext cx="3243943" cy="498247"/>
          </a:xfrm>
        </p:spPr>
        <p:txBody>
          <a:bodyPr>
            <a:normAutofit/>
          </a:bodyPr>
          <a:lstStyle/>
          <a:p>
            <a:r>
              <a:rPr lang="en-US" sz="2400" dirty="0"/>
              <a:t>TF-IDF Vectorization</a:t>
            </a:r>
          </a:p>
        </p:txBody>
      </p:sp>
      <p:sp>
        <p:nvSpPr>
          <p:cNvPr id="3" name="Content Placeholder 2">
            <a:extLst>
              <a:ext uri="{FF2B5EF4-FFF2-40B4-BE49-F238E27FC236}">
                <a16:creationId xmlns:a16="http://schemas.microsoft.com/office/drawing/2014/main" id="{95A9E68A-444A-13B5-185D-A4D14BCCCB89}"/>
              </a:ext>
            </a:extLst>
          </p:cNvPr>
          <p:cNvSpPr>
            <a:spLocks noGrp="1"/>
          </p:cNvSpPr>
          <p:nvPr>
            <p:ph sz="half" idx="1"/>
          </p:nvPr>
        </p:nvSpPr>
        <p:spPr>
          <a:xfrm>
            <a:off x="20003" y="598712"/>
            <a:ext cx="5462671" cy="5225145"/>
          </a:xfrm>
        </p:spPr>
        <p:txBody>
          <a:bodyPr>
            <a:normAutofit fontScale="70000" lnSpcReduction="20000"/>
          </a:bodyPr>
          <a:lstStyle/>
          <a:p>
            <a:r>
              <a:rPr lang="en-US" b="1" dirty="0"/>
              <a:t>Goal:</a:t>
            </a:r>
            <a:r>
              <a:rPr lang="en-US" dirty="0"/>
              <a:t> Convert cleaned tweet text into numerical features usable by ML models.</a:t>
            </a:r>
          </a:p>
          <a:p>
            <a:r>
              <a:rPr lang="en-US" b="1" dirty="0"/>
              <a:t>TF (Term Frequency):</a:t>
            </a:r>
            <a:r>
              <a:rPr lang="en-US" dirty="0"/>
              <a:t> Measures how often a word appears in a tweet.</a:t>
            </a:r>
          </a:p>
          <a:p>
            <a:r>
              <a:rPr lang="en-US" b="1" dirty="0"/>
              <a:t>IDF (Inverse Document Frequency):</a:t>
            </a:r>
            <a:r>
              <a:rPr lang="en-US" dirty="0"/>
              <a:t> Down-weights common words (e.g., “the”, “is”) and up-weights rare but informative words.</a:t>
            </a:r>
          </a:p>
          <a:p>
            <a:r>
              <a:rPr lang="en-US" dirty="0"/>
              <a:t>TF-IDF Score = TF × IDF → importance of a word in a tweet relative to the whole dataset.</a:t>
            </a:r>
          </a:p>
          <a:p>
            <a:r>
              <a:rPr lang="en-US" dirty="0"/>
              <a:t>Produces a </a:t>
            </a:r>
            <a:r>
              <a:rPr lang="en-US" b="1" dirty="0"/>
              <a:t>sparse high-dimensional vector</a:t>
            </a:r>
            <a:r>
              <a:rPr lang="en-US" dirty="0"/>
              <a:t> per tweet capturing language patterns of Real vs Fake tweets.</a:t>
            </a:r>
          </a:p>
          <a:p>
            <a:endParaRPr lang="en-US" dirty="0"/>
          </a:p>
          <a:p>
            <a:pPr marL="0" indent="0">
              <a:buNone/>
            </a:pPr>
            <a:r>
              <a:rPr lang="en-US" dirty="0"/>
              <a:t>Final Dataset Shape post TF-IDF conversion,</a:t>
            </a:r>
            <a:br>
              <a:rPr lang="en-US" dirty="0"/>
            </a:br>
            <a:r>
              <a:rPr lang="en-US" b="1" dirty="0"/>
              <a:t>TF-IDF matrix shape: (134198, 5000)</a:t>
            </a:r>
          </a:p>
        </p:txBody>
      </p:sp>
      <p:pic>
        <p:nvPicPr>
          <p:cNvPr id="1026" name="Picture 2">
            <a:extLst>
              <a:ext uri="{FF2B5EF4-FFF2-40B4-BE49-F238E27FC236}">
                <a16:creationId xmlns:a16="http://schemas.microsoft.com/office/drawing/2014/main" id="{F8303348-2069-FC3E-F936-2DCA8DE40B2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93109" y="0"/>
            <a:ext cx="6057447" cy="555171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3BA4335-12C6-AB80-1198-EF781A066B24}"/>
              </a:ext>
            </a:extLst>
          </p:cNvPr>
          <p:cNvSpPr txBox="1">
            <a:spLocks/>
          </p:cNvSpPr>
          <p:nvPr/>
        </p:nvSpPr>
        <p:spPr>
          <a:xfrm>
            <a:off x="8921833" y="1088571"/>
            <a:ext cx="3115084" cy="19787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1400" b="1" i="1" dirty="0">
                <a:solidFill>
                  <a:srgbClr val="002060"/>
                </a:solidFill>
              </a:rPr>
              <a:t>TF(t) = (Number of times term x appears in a document) / (Total number of terms in the document)</a:t>
            </a:r>
          </a:p>
          <a:p>
            <a:pPr marL="0" indent="0">
              <a:buNone/>
            </a:pPr>
            <a:endParaRPr lang="en-US" sz="1400" b="1" i="1" dirty="0">
              <a:solidFill>
                <a:srgbClr val="002060"/>
              </a:solidFill>
            </a:endParaRPr>
          </a:p>
          <a:p>
            <a:pPr marL="0" indent="0">
              <a:buNone/>
            </a:pPr>
            <a:endParaRPr lang="en-US" sz="1400" b="1" i="1" dirty="0">
              <a:solidFill>
                <a:srgbClr val="002060"/>
              </a:solidFill>
            </a:endParaRPr>
          </a:p>
          <a:p>
            <a:pPr marL="0" indent="0">
              <a:buNone/>
            </a:pPr>
            <a:r>
              <a:rPr lang="en-US" sz="1400" b="1" i="1" dirty="0">
                <a:solidFill>
                  <a:srgbClr val="002060"/>
                </a:solidFill>
              </a:rPr>
              <a:t>IDF(t) = </a:t>
            </a:r>
            <a:r>
              <a:rPr lang="en-US" sz="1400" b="1" i="1" dirty="0" err="1">
                <a:solidFill>
                  <a:srgbClr val="002060"/>
                </a:solidFill>
              </a:rPr>
              <a:t>log_e</a:t>
            </a:r>
            <a:r>
              <a:rPr lang="en-US" sz="1400" b="1" i="1" dirty="0">
                <a:solidFill>
                  <a:srgbClr val="002060"/>
                </a:solidFill>
              </a:rPr>
              <a:t>(Total number of documents / Number of documents with term x in it)</a:t>
            </a:r>
          </a:p>
        </p:txBody>
      </p:sp>
    </p:spTree>
    <p:extLst>
      <p:ext uri="{BB962C8B-B14F-4D97-AF65-F5344CB8AC3E}">
        <p14:creationId xmlns:p14="http://schemas.microsoft.com/office/powerpoint/2010/main" val="314443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DEBCCF-359B-AF52-692E-EF3BA6C93E7F}"/>
              </a:ext>
            </a:extLst>
          </p:cNvPr>
          <p:cNvSpPr>
            <a:spLocks noGrp="1"/>
          </p:cNvSpPr>
          <p:nvPr>
            <p:ph sz="half" idx="1"/>
          </p:nvPr>
        </p:nvSpPr>
        <p:spPr>
          <a:xfrm>
            <a:off x="0" y="2892163"/>
            <a:ext cx="6096000" cy="2986123"/>
          </a:xfrm>
        </p:spPr>
        <p:txBody>
          <a:bodyPr>
            <a:normAutofit fontScale="70000" lnSpcReduction="20000"/>
          </a:bodyPr>
          <a:lstStyle/>
          <a:p>
            <a:pPr marL="0" indent="0">
              <a:buNone/>
            </a:pPr>
            <a:r>
              <a:rPr lang="en-US" sz="2100" dirty="0"/>
              <a:t>Let’s take an example,</a:t>
            </a:r>
          </a:p>
          <a:p>
            <a:r>
              <a:rPr lang="en-US" sz="2100" dirty="0"/>
              <a:t>Sentence 1: The beautiful cherry blossoms in Japan.</a:t>
            </a:r>
          </a:p>
          <a:p>
            <a:r>
              <a:rPr lang="en-US" sz="2100" dirty="0"/>
              <a:t>Sentence 2: Japan is beautiful in spring.</a:t>
            </a:r>
          </a:p>
          <a:p>
            <a:pPr marL="0" indent="0">
              <a:buNone/>
            </a:pPr>
            <a:br>
              <a:rPr lang="en-US" sz="2100" b="1" dirty="0"/>
            </a:br>
            <a:r>
              <a:rPr lang="en-US" sz="2100" b="1" dirty="0"/>
              <a:t>Non-Significant words become 0 and words like “the”, “cherry”, “blossoms”, “is”, “spring” are non-zero.</a:t>
            </a:r>
            <a:br>
              <a:rPr lang="en-US" sz="2100" b="1" dirty="0"/>
            </a:br>
            <a:br>
              <a:rPr lang="en-US" sz="2100" dirty="0"/>
            </a:br>
            <a:br>
              <a:rPr lang="en-US" sz="2100" dirty="0"/>
            </a:br>
            <a:r>
              <a:rPr lang="en-US" sz="2100" b="1" dirty="0"/>
              <a:t>NOTE:</a:t>
            </a:r>
            <a:r>
              <a:rPr lang="en-US" sz="2100" dirty="0"/>
              <a:t> Words like </a:t>
            </a:r>
            <a:r>
              <a:rPr lang="en-US" sz="2100" b="1" dirty="0"/>
              <a:t>“the”</a:t>
            </a:r>
            <a:r>
              <a:rPr lang="en-US" sz="2100" dirty="0"/>
              <a:t> and </a:t>
            </a:r>
            <a:r>
              <a:rPr lang="en-US" sz="2100" b="1" dirty="0"/>
              <a:t>“is”</a:t>
            </a:r>
            <a:r>
              <a:rPr lang="en-US" sz="2100" dirty="0"/>
              <a:t> are </a:t>
            </a:r>
            <a:r>
              <a:rPr lang="en-US" sz="2100" i="1" dirty="0"/>
              <a:t>usually</a:t>
            </a:r>
            <a:r>
              <a:rPr lang="en-US" sz="2100" dirty="0"/>
              <a:t> considered common/</a:t>
            </a:r>
            <a:r>
              <a:rPr lang="en-US" sz="2100" dirty="0" err="1"/>
              <a:t>stopwords</a:t>
            </a:r>
            <a:r>
              <a:rPr lang="en-US" sz="2100" dirty="0"/>
              <a:t> and often end up with very low TF-IDF, but here in our example they are non-zero only because the corpus is tiny (2 docs)</a:t>
            </a:r>
            <a:br>
              <a:rPr lang="en-US" sz="1600" dirty="0"/>
            </a:br>
            <a:br>
              <a:rPr lang="en-US" sz="1600" dirty="0"/>
            </a:br>
            <a:br>
              <a:rPr lang="en-US" sz="1600" dirty="0"/>
            </a:br>
            <a:endParaRPr lang="en-US" sz="1600" dirty="0"/>
          </a:p>
        </p:txBody>
      </p:sp>
      <p:pic>
        <p:nvPicPr>
          <p:cNvPr id="2050" name="Picture 2">
            <a:extLst>
              <a:ext uri="{FF2B5EF4-FFF2-40B4-BE49-F238E27FC236}">
                <a16:creationId xmlns:a16="http://schemas.microsoft.com/office/drawing/2014/main" id="{D3656145-EC83-764A-FEA7-8D00EE6E1BC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96000" y="0"/>
            <a:ext cx="6096000" cy="58782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7D10A94-523F-1258-BA82-DFBA0F2354D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0"/>
            <a:ext cx="6096000" cy="288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08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1384-EBDB-2D04-4E44-E6EAFA330CAE}"/>
              </a:ext>
            </a:extLst>
          </p:cNvPr>
          <p:cNvSpPr>
            <a:spLocks noGrp="1"/>
          </p:cNvSpPr>
          <p:nvPr>
            <p:ph type="title"/>
          </p:nvPr>
        </p:nvSpPr>
        <p:spPr>
          <a:xfrm>
            <a:off x="571105" y="-171410"/>
            <a:ext cx="11049789" cy="1143000"/>
          </a:xfrm>
        </p:spPr>
        <p:txBody>
          <a:bodyPr anchor="ctr">
            <a:normAutofit/>
          </a:bodyPr>
          <a:lstStyle/>
          <a:p>
            <a:pPr>
              <a:lnSpc>
                <a:spcPct val="90000"/>
              </a:lnSpc>
            </a:pPr>
            <a:r>
              <a:rPr lang="en-US" sz="3700"/>
              <a:t>Modeling Setup and Approach (Supervised)</a:t>
            </a:r>
            <a:endParaRPr lang="en-US" sz="3700" dirty="0"/>
          </a:p>
        </p:txBody>
      </p:sp>
      <p:sp>
        <p:nvSpPr>
          <p:cNvPr id="5" name="Rectangle 3">
            <a:extLst>
              <a:ext uri="{FF2B5EF4-FFF2-40B4-BE49-F238E27FC236}">
                <a16:creationId xmlns:a16="http://schemas.microsoft.com/office/drawing/2014/main" id="{F80EDC13-5A85-C5B8-7220-1E3CCB6590DB}"/>
              </a:ext>
            </a:extLst>
          </p:cNvPr>
          <p:cNvSpPr>
            <a:spLocks noGrp="1" noChangeArrowheads="1"/>
          </p:cNvSpPr>
          <p:nvPr>
            <p:ph sz="half" idx="1"/>
          </p:nvPr>
        </p:nvSpPr>
        <p:spPr bwMode="auto">
          <a:xfrm>
            <a:off x="169482" y="718525"/>
            <a:ext cx="6790737" cy="485260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lvl="0" indent="0" defTabSz="914400" eaLnBrk="0" fontAlgn="base" hangingPunct="0">
              <a:lnSpc>
                <a:spcPct val="90000"/>
              </a:lnSpc>
              <a:spcBef>
                <a:spcPct val="0"/>
              </a:spcBef>
              <a:spcAft>
                <a:spcPts val="600"/>
              </a:spcAft>
              <a:buFontTx/>
              <a:buChar char="•"/>
            </a:pPr>
            <a:r>
              <a:rPr lang="en-US" sz="1600" dirty="0"/>
              <a:t>Supervised learning is a ML approach where the model is trained on labeled data (Model has an input and a known correct output).</a:t>
            </a:r>
          </a:p>
          <a:p>
            <a:pPr marL="0" marR="0" lvl="0" indent="0" defTabSz="914400" rtl="0" eaLnBrk="0" fontAlgn="base" latinLnBrk="0" hangingPunct="0">
              <a:lnSpc>
                <a:spcPct val="90000"/>
              </a:lnSpc>
              <a:spcBef>
                <a:spcPct val="0"/>
              </a:spcBef>
              <a:spcAft>
                <a:spcPts val="600"/>
              </a:spcAft>
              <a:buClrTx/>
              <a:buSzTx/>
              <a:buFontTx/>
              <a:buChar char="•"/>
              <a:tabLst/>
            </a:pPr>
            <a:r>
              <a:rPr lang="en-US" altLang="en-US" sz="1500" dirty="0"/>
              <a:t>Model learns on known labels and predicts on unseen data.</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500" i="0" u="none" strike="noStrike" cap="none" normalizeH="0" baseline="0" dirty="0">
                <a:ln>
                  <a:noFill/>
                </a:ln>
                <a:effectLst/>
              </a:rPr>
              <a:t>Fully labeled baseline: Trained models using complete ground-truth labels (Real vs Fake).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500" i="0" u="none" strike="noStrike" cap="none" normalizeH="0" baseline="0" dirty="0">
                <a:ln>
                  <a:noFill/>
                </a:ln>
                <a:effectLst/>
              </a:rPr>
              <a:t>Best-model selection: Compared models on test metrics and chose top performer as the benchmark before PU learning.</a:t>
            </a:r>
          </a:p>
          <a:p>
            <a:pPr marL="0" lvl="0" indent="0" defTabSz="914400" eaLnBrk="0" fontAlgn="base" hangingPunct="0">
              <a:lnSpc>
                <a:spcPct val="90000"/>
              </a:lnSpc>
              <a:spcBef>
                <a:spcPct val="0"/>
              </a:spcBef>
              <a:spcAft>
                <a:spcPts val="600"/>
              </a:spcAft>
              <a:buFontTx/>
              <a:buChar char="•"/>
            </a:pPr>
            <a:r>
              <a:rPr lang="en-US" sz="1600" dirty="0"/>
              <a:t>Used 3-fold cross-validation to get a robust, split-independent performance estimate, enabling fair comparison and reducing overfitting risk.</a:t>
            </a:r>
            <a:endParaRPr kumimoji="0" lang="en-US" altLang="en-US" sz="1500" i="0" u="none" strike="noStrike" cap="none" normalizeH="0" baseline="0" dirty="0">
              <a:ln>
                <a:noFill/>
              </a:ln>
              <a:effectLst/>
            </a:endParaRPr>
          </a:p>
        </p:txBody>
      </p:sp>
      <p:pic>
        <p:nvPicPr>
          <p:cNvPr id="3074" name="Picture 2" descr="Supervised vs Unsupervised Learning: ML Fundamentals">
            <a:extLst>
              <a:ext uri="{FF2B5EF4-FFF2-40B4-BE49-F238E27FC236}">
                <a16:creationId xmlns:a16="http://schemas.microsoft.com/office/drawing/2014/main" id="{01F7E90A-5801-FAB6-B0BC-596E7AFAC0C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245682" y="3157590"/>
            <a:ext cx="6394604" cy="23832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D2F7A9B-2D6C-C41B-D755-7689821AEDAA}"/>
              </a:ext>
            </a:extLst>
          </p:cNvPr>
          <p:cNvPicPr>
            <a:picLocks noChangeAspect="1"/>
          </p:cNvPicPr>
          <p:nvPr/>
        </p:nvPicPr>
        <p:blipFill>
          <a:blip r:embed="rId4"/>
          <a:stretch>
            <a:fillRect/>
          </a:stretch>
        </p:blipFill>
        <p:spPr>
          <a:xfrm>
            <a:off x="7036419" y="725809"/>
            <a:ext cx="4212769" cy="2431781"/>
          </a:xfrm>
          <a:prstGeom prst="rect">
            <a:avLst/>
          </a:prstGeom>
        </p:spPr>
      </p:pic>
      <p:pic>
        <p:nvPicPr>
          <p:cNvPr id="12" name="Picture 11">
            <a:extLst>
              <a:ext uri="{FF2B5EF4-FFF2-40B4-BE49-F238E27FC236}">
                <a16:creationId xmlns:a16="http://schemas.microsoft.com/office/drawing/2014/main" id="{76ECE48F-2D81-EF99-C541-B902E4AA2772}"/>
              </a:ext>
            </a:extLst>
          </p:cNvPr>
          <p:cNvPicPr>
            <a:picLocks noChangeAspect="1"/>
          </p:cNvPicPr>
          <p:nvPr/>
        </p:nvPicPr>
        <p:blipFill>
          <a:blip r:embed="rId5"/>
          <a:stretch>
            <a:fillRect/>
          </a:stretch>
        </p:blipFill>
        <p:spPr>
          <a:xfrm>
            <a:off x="7036419" y="3429000"/>
            <a:ext cx="4212769" cy="2431781"/>
          </a:xfrm>
          <a:prstGeom prst="rect">
            <a:avLst/>
          </a:prstGeom>
        </p:spPr>
      </p:pic>
    </p:spTree>
    <p:extLst>
      <p:ext uri="{BB962C8B-B14F-4D97-AF65-F5344CB8AC3E}">
        <p14:creationId xmlns:p14="http://schemas.microsoft.com/office/powerpoint/2010/main" val="2903051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00C3-AF6C-7F53-88F7-3868AE019E70}"/>
              </a:ext>
            </a:extLst>
          </p:cNvPr>
          <p:cNvSpPr>
            <a:spLocks noGrp="1"/>
          </p:cNvSpPr>
          <p:nvPr>
            <p:ph type="title"/>
          </p:nvPr>
        </p:nvSpPr>
        <p:spPr>
          <a:xfrm>
            <a:off x="408855" y="-206253"/>
            <a:ext cx="8143461" cy="992600"/>
          </a:xfrm>
        </p:spPr>
        <p:txBody>
          <a:bodyPr>
            <a:normAutofit/>
          </a:bodyPr>
          <a:lstStyle/>
          <a:p>
            <a:r>
              <a:rPr lang="en-US" sz="3200" dirty="0"/>
              <a:t>Confusion Matrix for Supervised Learning</a:t>
            </a:r>
          </a:p>
        </p:txBody>
      </p:sp>
      <p:pic>
        <p:nvPicPr>
          <p:cNvPr id="14" name="Content Placeholder 13">
            <a:extLst>
              <a:ext uri="{FF2B5EF4-FFF2-40B4-BE49-F238E27FC236}">
                <a16:creationId xmlns:a16="http://schemas.microsoft.com/office/drawing/2014/main" id="{91DD1E10-18CA-7DD9-C7A5-E2F95576D841}"/>
              </a:ext>
            </a:extLst>
          </p:cNvPr>
          <p:cNvPicPr>
            <a:picLocks noGrp="1" noChangeAspect="1"/>
          </p:cNvPicPr>
          <p:nvPr>
            <p:ph sz="half" idx="2"/>
          </p:nvPr>
        </p:nvPicPr>
        <p:blipFill>
          <a:blip r:embed="rId3"/>
          <a:stretch>
            <a:fillRect/>
          </a:stretch>
        </p:blipFill>
        <p:spPr>
          <a:xfrm>
            <a:off x="4750037" y="3288237"/>
            <a:ext cx="2857427" cy="2518410"/>
          </a:xfrm>
          <a:prstGeom prst="rect">
            <a:avLst/>
          </a:prstGeom>
        </p:spPr>
      </p:pic>
      <p:pic>
        <p:nvPicPr>
          <p:cNvPr id="6" name="Picture 5">
            <a:extLst>
              <a:ext uri="{FF2B5EF4-FFF2-40B4-BE49-F238E27FC236}">
                <a16:creationId xmlns:a16="http://schemas.microsoft.com/office/drawing/2014/main" id="{FB6B8ED1-E6C5-0947-658E-3B2E14093F2B}"/>
              </a:ext>
            </a:extLst>
          </p:cNvPr>
          <p:cNvPicPr>
            <a:picLocks noChangeAspect="1"/>
          </p:cNvPicPr>
          <p:nvPr/>
        </p:nvPicPr>
        <p:blipFill>
          <a:blip r:embed="rId4"/>
          <a:stretch>
            <a:fillRect/>
          </a:stretch>
        </p:blipFill>
        <p:spPr>
          <a:xfrm>
            <a:off x="145202" y="662896"/>
            <a:ext cx="2857426" cy="2518410"/>
          </a:xfrm>
          <a:prstGeom prst="rect">
            <a:avLst/>
          </a:prstGeom>
        </p:spPr>
      </p:pic>
      <p:pic>
        <p:nvPicPr>
          <p:cNvPr id="8" name="Picture 7">
            <a:extLst>
              <a:ext uri="{FF2B5EF4-FFF2-40B4-BE49-F238E27FC236}">
                <a16:creationId xmlns:a16="http://schemas.microsoft.com/office/drawing/2014/main" id="{AF9BB571-660E-45B2-8CC5-591513CC2D79}"/>
              </a:ext>
            </a:extLst>
          </p:cNvPr>
          <p:cNvPicPr>
            <a:picLocks noChangeAspect="1"/>
          </p:cNvPicPr>
          <p:nvPr/>
        </p:nvPicPr>
        <p:blipFill>
          <a:blip r:embed="rId5"/>
          <a:stretch>
            <a:fillRect/>
          </a:stretch>
        </p:blipFill>
        <p:spPr>
          <a:xfrm>
            <a:off x="3155825" y="662896"/>
            <a:ext cx="2857426" cy="2518410"/>
          </a:xfrm>
          <a:prstGeom prst="rect">
            <a:avLst/>
          </a:prstGeom>
        </p:spPr>
      </p:pic>
      <p:pic>
        <p:nvPicPr>
          <p:cNvPr id="10" name="Picture 9">
            <a:extLst>
              <a:ext uri="{FF2B5EF4-FFF2-40B4-BE49-F238E27FC236}">
                <a16:creationId xmlns:a16="http://schemas.microsoft.com/office/drawing/2014/main" id="{E37B45A3-A452-798E-DBEA-F81C38919508}"/>
              </a:ext>
            </a:extLst>
          </p:cNvPr>
          <p:cNvPicPr>
            <a:picLocks noChangeAspect="1"/>
          </p:cNvPicPr>
          <p:nvPr/>
        </p:nvPicPr>
        <p:blipFill>
          <a:blip r:embed="rId6"/>
          <a:stretch>
            <a:fillRect/>
          </a:stretch>
        </p:blipFill>
        <p:spPr>
          <a:xfrm>
            <a:off x="6096000" y="662896"/>
            <a:ext cx="2857426" cy="2518410"/>
          </a:xfrm>
          <a:prstGeom prst="rect">
            <a:avLst/>
          </a:prstGeom>
        </p:spPr>
      </p:pic>
      <p:pic>
        <p:nvPicPr>
          <p:cNvPr id="12" name="Picture 11">
            <a:extLst>
              <a:ext uri="{FF2B5EF4-FFF2-40B4-BE49-F238E27FC236}">
                <a16:creationId xmlns:a16="http://schemas.microsoft.com/office/drawing/2014/main" id="{18E6D9A0-CE29-AFB0-8E05-E6D9BCDEE8C6}"/>
              </a:ext>
            </a:extLst>
          </p:cNvPr>
          <p:cNvPicPr>
            <a:picLocks noChangeAspect="1"/>
          </p:cNvPicPr>
          <p:nvPr/>
        </p:nvPicPr>
        <p:blipFill>
          <a:blip r:embed="rId7"/>
          <a:stretch>
            <a:fillRect/>
          </a:stretch>
        </p:blipFill>
        <p:spPr>
          <a:xfrm>
            <a:off x="1727112" y="3283903"/>
            <a:ext cx="2857426" cy="2518410"/>
          </a:xfrm>
          <a:prstGeom prst="rect">
            <a:avLst/>
          </a:prstGeom>
        </p:spPr>
      </p:pic>
      <p:sp>
        <p:nvSpPr>
          <p:cNvPr id="15" name="Content Placeholder 2">
            <a:extLst>
              <a:ext uri="{FF2B5EF4-FFF2-40B4-BE49-F238E27FC236}">
                <a16:creationId xmlns:a16="http://schemas.microsoft.com/office/drawing/2014/main" id="{BD7BDEB2-DEEF-F483-5700-AD84CF55EBE8}"/>
              </a:ext>
            </a:extLst>
          </p:cNvPr>
          <p:cNvSpPr>
            <a:spLocks noGrp="1"/>
          </p:cNvSpPr>
          <p:nvPr>
            <p:ph sz="half" idx="1"/>
          </p:nvPr>
        </p:nvSpPr>
        <p:spPr>
          <a:xfrm>
            <a:off x="8185362" y="3283902"/>
            <a:ext cx="3956784" cy="2287545"/>
          </a:xfrm>
        </p:spPr>
        <p:txBody>
          <a:bodyPr>
            <a:noAutofit/>
          </a:bodyPr>
          <a:lstStyle/>
          <a:p>
            <a:r>
              <a:rPr lang="en-US" sz="1100" b="1" dirty="0">
                <a:solidFill>
                  <a:srgbClr val="002060"/>
                </a:solidFill>
              </a:rPr>
              <a:t>Logistic Regression </a:t>
            </a:r>
            <a:r>
              <a:rPr lang="en-US" sz="1100" dirty="0">
                <a:solidFill>
                  <a:srgbClr val="002060"/>
                </a:solidFill>
              </a:rPr>
              <a:t>showed the best overall balance, with very low </a:t>
            </a:r>
            <a:r>
              <a:rPr lang="en-US" sz="1100" dirty="0" err="1">
                <a:solidFill>
                  <a:srgbClr val="002060"/>
                </a:solidFill>
              </a:rPr>
              <a:t>Fake→Real</a:t>
            </a:r>
            <a:r>
              <a:rPr lang="en-US" sz="1100" dirty="0">
                <a:solidFill>
                  <a:srgbClr val="002060"/>
                </a:solidFill>
              </a:rPr>
              <a:t> errors (~954) and </a:t>
            </a:r>
            <a:r>
              <a:rPr lang="en-US" sz="1100" dirty="0" err="1">
                <a:solidFill>
                  <a:srgbClr val="002060"/>
                </a:solidFill>
              </a:rPr>
              <a:t>Real→Fake</a:t>
            </a:r>
            <a:r>
              <a:rPr lang="en-US" sz="1100" dirty="0">
                <a:solidFill>
                  <a:srgbClr val="002060"/>
                </a:solidFill>
              </a:rPr>
              <a:t> errors (~971).</a:t>
            </a:r>
          </a:p>
          <a:p>
            <a:r>
              <a:rPr lang="en-US" sz="1100" b="1" dirty="0">
                <a:solidFill>
                  <a:srgbClr val="006600"/>
                </a:solidFill>
              </a:rPr>
              <a:t>Random Forest </a:t>
            </a:r>
            <a:r>
              <a:rPr lang="en-US" sz="1100" dirty="0">
                <a:solidFill>
                  <a:srgbClr val="006600"/>
                </a:solidFill>
              </a:rPr>
              <a:t>performed well but had slightly more </a:t>
            </a:r>
            <a:r>
              <a:rPr lang="en-US" sz="1100" dirty="0" err="1">
                <a:solidFill>
                  <a:srgbClr val="006600"/>
                </a:solidFill>
              </a:rPr>
              <a:t>Fake→Real</a:t>
            </a:r>
            <a:r>
              <a:rPr lang="en-US" sz="1100" dirty="0">
                <a:solidFill>
                  <a:srgbClr val="006600"/>
                </a:solidFill>
              </a:rPr>
              <a:t> misses (~1308) and moderate </a:t>
            </a:r>
            <a:r>
              <a:rPr lang="en-US" sz="1100" dirty="0" err="1">
                <a:solidFill>
                  <a:srgbClr val="006600"/>
                </a:solidFill>
              </a:rPr>
              <a:t>Real→Fake</a:t>
            </a:r>
            <a:r>
              <a:rPr lang="en-US" sz="1100" dirty="0">
                <a:solidFill>
                  <a:srgbClr val="006600"/>
                </a:solidFill>
              </a:rPr>
              <a:t> errors (~1091).</a:t>
            </a:r>
          </a:p>
          <a:p>
            <a:r>
              <a:rPr lang="en-US" sz="1100" b="1" dirty="0" err="1">
                <a:solidFill>
                  <a:srgbClr val="7030A0"/>
                </a:solidFill>
              </a:rPr>
              <a:t>XGBoost</a:t>
            </a:r>
            <a:r>
              <a:rPr lang="en-US" sz="1100" dirty="0">
                <a:solidFill>
                  <a:srgbClr val="7030A0"/>
                </a:solidFill>
              </a:rPr>
              <a:t> achieved the lowest </a:t>
            </a:r>
            <a:r>
              <a:rPr lang="en-US" sz="1100" dirty="0" err="1">
                <a:solidFill>
                  <a:srgbClr val="7030A0"/>
                </a:solidFill>
              </a:rPr>
              <a:t>Real→Fake</a:t>
            </a:r>
            <a:r>
              <a:rPr lang="en-US" sz="1100" dirty="0">
                <a:solidFill>
                  <a:srgbClr val="7030A0"/>
                </a:solidFill>
              </a:rPr>
              <a:t> errors (~845), but at the cost of higher </a:t>
            </a:r>
            <a:r>
              <a:rPr lang="en-US" sz="1100" dirty="0" err="1">
                <a:solidFill>
                  <a:srgbClr val="7030A0"/>
                </a:solidFill>
              </a:rPr>
              <a:t>Fake→Real</a:t>
            </a:r>
            <a:r>
              <a:rPr lang="en-US" sz="1100" dirty="0">
                <a:solidFill>
                  <a:srgbClr val="7030A0"/>
                </a:solidFill>
              </a:rPr>
              <a:t> errors (~1654).</a:t>
            </a:r>
          </a:p>
          <a:p>
            <a:r>
              <a:rPr lang="en-US" sz="1100" b="1" dirty="0" err="1">
                <a:solidFill>
                  <a:srgbClr val="D54601"/>
                </a:solidFill>
              </a:rPr>
              <a:t>LightGBM</a:t>
            </a:r>
            <a:r>
              <a:rPr lang="en-US" sz="1100" dirty="0">
                <a:solidFill>
                  <a:srgbClr val="D54601"/>
                </a:solidFill>
              </a:rPr>
              <a:t> was nearly as strong as LR, keeping </a:t>
            </a:r>
            <a:r>
              <a:rPr lang="en-US" sz="1100" dirty="0" err="1">
                <a:solidFill>
                  <a:srgbClr val="D54601"/>
                </a:solidFill>
              </a:rPr>
              <a:t>Fake→Real</a:t>
            </a:r>
            <a:r>
              <a:rPr lang="en-US" sz="1100" dirty="0">
                <a:solidFill>
                  <a:srgbClr val="D54601"/>
                </a:solidFill>
              </a:rPr>
              <a:t> (~1019) and </a:t>
            </a:r>
            <a:r>
              <a:rPr lang="en-US" sz="1100" dirty="0" err="1">
                <a:solidFill>
                  <a:srgbClr val="D54601"/>
                </a:solidFill>
              </a:rPr>
              <a:t>Real→Fake</a:t>
            </a:r>
            <a:r>
              <a:rPr lang="en-US" sz="1100" dirty="0">
                <a:solidFill>
                  <a:srgbClr val="D54601"/>
                </a:solidFill>
              </a:rPr>
              <a:t> (~966) errors both low and balanced.</a:t>
            </a:r>
          </a:p>
          <a:p>
            <a:r>
              <a:rPr lang="en-US" sz="1100" b="1" dirty="0">
                <a:solidFill>
                  <a:srgbClr val="002060"/>
                </a:solidFill>
              </a:rPr>
              <a:t>SVM </a:t>
            </a:r>
            <a:r>
              <a:rPr lang="en-US" sz="1100" dirty="0">
                <a:solidFill>
                  <a:srgbClr val="002060"/>
                </a:solidFill>
              </a:rPr>
              <a:t>underperformed, with very high errors on both sides (</a:t>
            </a:r>
            <a:r>
              <a:rPr lang="en-US" sz="1100" dirty="0" err="1">
                <a:solidFill>
                  <a:srgbClr val="002060"/>
                </a:solidFill>
              </a:rPr>
              <a:t>Fake→Real</a:t>
            </a:r>
            <a:r>
              <a:rPr lang="en-US" sz="1100" dirty="0">
                <a:solidFill>
                  <a:srgbClr val="002060"/>
                </a:solidFill>
              </a:rPr>
              <a:t> ~4771, </a:t>
            </a:r>
            <a:r>
              <a:rPr lang="en-US" sz="1100" dirty="0" err="1">
                <a:solidFill>
                  <a:srgbClr val="002060"/>
                </a:solidFill>
              </a:rPr>
              <a:t>Real→Fake</a:t>
            </a:r>
            <a:r>
              <a:rPr lang="en-US" sz="1100" dirty="0">
                <a:solidFill>
                  <a:srgbClr val="002060"/>
                </a:solidFill>
              </a:rPr>
              <a:t> ~4253), making it the weakest baseline here.</a:t>
            </a:r>
          </a:p>
        </p:txBody>
      </p:sp>
    </p:spTree>
    <p:extLst>
      <p:ext uri="{BB962C8B-B14F-4D97-AF65-F5344CB8AC3E}">
        <p14:creationId xmlns:p14="http://schemas.microsoft.com/office/powerpoint/2010/main" val="4293644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79DA0B-71EA-D1B9-3B44-7FB42AE8AE52}"/>
              </a:ext>
            </a:extLst>
          </p:cNvPr>
          <p:cNvSpPr>
            <a:spLocks noGrp="1"/>
          </p:cNvSpPr>
          <p:nvPr>
            <p:ph sz="half" idx="2"/>
          </p:nvPr>
        </p:nvSpPr>
        <p:spPr>
          <a:xfrm>
            <a:off x="609871" y="4393681"/>
            <a:ext cx="10972258" cy="1505947"/>
          </a:xfrm>
        </p:spPr>
        <p:txBody>
          <a:bodyPr>
            <a:normAutofit/>
          </a:bodyPr>
          <a:lstStyle/>
          <a:p>
            <a:r>
              <a:rPr lang="en-US" sz="2000" b="1" dirty="0"/>
              <a:t>Best supervised result:</a:t>
            </a:r>
            <a:r>
              <a:rPr lang="en-US" sz="2000" dirty="0"/>
              <a:t> Ensemble shows the </a:t>
            </a:r>
            <a:r>
              <a:rPr lang="en-US" sz="2000" b="1" dirty="0"/>
              <a:t>lowest overall errors</a:t>
            </a:r>
            <a:r>
              <a:rPr lang="en-US" sz="2000" dirty="0"/>
              <a:t> (</a:t>
            </a:r>
            <a:r>
              <a:rPr lang="en-US" sz="2000" dirty="0" err="1"/>
              <a:t>Fake→Real</a:t>
            </a:r>
            <a:r>
              <a:rPr lang="en-US" sz="2000" dirty="0"/>
              <a:t>: 903, </a:t>
            </a:r>
            <a:r>
              <a:rPr lang="en-US" sz="2000" dirty="0" err="1"/>
              <a:t>Real→Fake</a:t>
            </a:r>
            <a:r>
              <a:rPr lang="en-US" sz="2000" dirty="0"/>
              <a:t>: 780).</a:t>
            </a:r>
          </a:p>
          <a:p>
            <a:r>
              <a:rPr lang="en-US" sz="2000" b="1" dirty="0"/>
              <a:t>More balanced than single models:</a:t>
            </a:r>
            <a:r>
              <a:rPr lang="en-US" sz="2000" dirty="0"/>
              <a:t> Improves on LR and </a:t>
            </a:r>
            <a:r>
              <a:rPr lang="en-US" sz="2000" dirty="0" err="1"/>
              <a:t>LightGBM</a:t>
            </a:r>
            <a:r>
              <a:rPr lang="en-US" sz="2000" dirty="0"/>
              <a:t> by </a:t>
            </a:r>
            <a:r>
              <a:rPr lang="en-US" sz="2000" b="1" dirty="0"/>
              <a:t>reducing both miss types</a:t>
            </a:r>
            <a:r>
              <a:rPr lang="en-US" sz="2000" dirty="0"/>
              <a:t>.</a:t>
            </a:r>
          </a:p>
        </p:txBody>
      </p:sp>
      <p:pic>
        <p:nvPicPr>
          <p:cNvPr id="5122" name="Picture 2" descr="What is a Confusion Matrix? | Machine Learning Glossary | Encord | Encord">
            <a:extLst>
              <a:ext uri="{FF2B5EF4-FFF2-40B4-BE49-F238E27FC236}">
                <a16:creationId xmlns:a16="http://schemas.microsoft.com/office/drawing/2014/main" id="{49E0E09E-AFE2-4DAF-9DB0-E5339C3B255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38630" y="325732"/>
            <a:ext cx="5143499" cy="4048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EBFFE4-9D1C-D5CA-DDAA-00DAE0998E12}"/>
              </a:ext>
            </a:extLst>
          </p:cNvPr>
          <p:cNvPicPr>
            <a:picLocks noChangeAspect="1"/>
          </p:cNvPicPr>
          <p:nvPr/>
        </p:nvPicPr>
        <p:blipFill>
          <a:blip r:embed="rId4"/>
          <a:stretch>
            <a:fillRect/>
          </a:stretch>
        </p:blipFill>
        <p:spPr>
          <a:xfrm>
            <a:off x="609871" y="325731"/>
            <a:ext cx="5143500" cy="4048125"/>
          </a:xfrm>
          <a:prstGeom prst="rect">
            <a:avLst/>
          </a:prstGeom>
        </p:spPr>
      </p:pic>
    </p:spTree>
    <p:extLst>
      <p:ext uri="{BB962C8B-B14F-4D97-AF65-F5344CB8AC3E}">
        <p14:creationId xmlns:p14="http://schemas.microsoft.com/office/powerpoint/2010/main" val="2976351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17EA-C506-AD8D-3E8F-EE9A1D3FD16D}"/>
              </a:ext>
            </a:extLst>
          </p:cNvPr>
          <p:cNvSpPr>
            <a:spLocks noGrp="1"/>
          </p:cNvSpPr>
          <p:nvPr>
            <p:ph type="title"/>
          </p:nvPr>
        </p:nvSpPr>
        <p:spPr>
          <a:xfrm>
            <a:off x="-73444" y="69058"/>
            <a:ext cx="2843226" cy="411161"/>
          </a:xfrm>
        </p:spPr>
        <p:txBody>
          <a:bodyPr>
            <a:normAutofit fontScale="90000"/>
          </a:bodyPr>
          <a:lstStyle/>
          <a:p>
            <a:r>
              <a:rPr lang="en-US" sz="2400" dirty="0"/>
              <a:t>ROC-AUC Curves</a:t>
            </a:r>
          </a:p>
        </p:txBody>
      </p:sp>
      <p:pic>
        <p:nvPicPr>
          <p:cNvPr id="6" name="Picture 5">
            <a:extLst>
              <a:ext uri="{FF2B5EF4-FFF2-40B4-BE49-F238E27FC236}">
                <a16:creationId xmlns:a16="http://schemas.microsoft.com/office/drawing/2014/main" id="{744ECBAC-02CC-BDD4-244F-C2FA5358B790}"/>
              </a:ext>
            </a:extLst>
          </p:cNvPr>
          <p:cNvPicPr>
            <a:picLocks noChangeAspect="1"/>
          </p:cNvPicPr>
          <p:nvPr/>
        </p:nvPicPr>
        <p:blipFill>
          <a:blip r:embed="rId3"/>
          <a:stretch>
            <a:fillRect/>
          </a:stretch>
        </p:blipFill>
        <p:spPr>
          <a:xfrm>
            <a:off x="121167" y="541042"/>
            <a:ext cx="3343276" cy="2595563"/>
          </a:xfrm>
          <a:prstGeom prst="rect">
            <a:avLst/>
          </a:prstGeom>
        </p:spPr>
      </p:pic>
      <p:pic>
        <p:nvPicPr>
          <p:cNvPr id="8" name="Picture 7">
            <a:extLst>
              <a:ext uri="{FF2B5EF4-FFF2-40B4-BE49-F238E27FC236}">
                <a16:creationId xmlns:a16="http://schemas.microsoft.com/office/drawing/2014/main" id="{806A636A-1244-4269-640E-5C5F6A6CDCE1}"/>
              </a:ext>
            </a:extLst>
          </p:cNvPr>
          <p:cNvPicPr>
            <a:picLocks noChangeAspect="1"/>
          </p:cNvPicPr>
          <p:nvPr/>
        </p:nvPicPr>
        <p:blipFill>
          <a:blip r:embed="rId4"/>
          <a:stretch>
            <a:fillRect/>
          </a:stretch>
        </p:blipFill>
        <p:spPr>
          <a:xfrm>
            <a:off x="3598013" y="541042"/>
            <a:ext cx="3343275" cy="2595563"/>
          </a:xfrm>
          <a:prstGeom prst="rect">
            <a:avLst/>
          </a:prstGeom>
        </p:spPr>
      </p:pic>
      <p:pic>
        <p:nvPicPr>
          <p:cNvPr id="10" name="Picture 9">
            <a:extLst>
              <a:ext uri="{FF2B5EF4-FFF2-40B4-BE49-F238E27FC236}">
                <a16:creationId xmlns:a16="http://schemas.microsoft.com/office/drawing/2014/main" id="{B9E9F659-DE86-E7AE-5670-44F6E9060841}"/>
              </a:ext>
            </a:extLst>
          </p:cNvPr>
          <p:cNvPicPr>
            <a:picLocks noChangeAspect="1"/>
          </p:cNvPicPr>
          <p:nvPr/>
        </p:nvPicPr>
        <p:blipFill>
          <a:blip r:embed="rId5"/>
          <a:stretch>
            <a:fillRect/>
          </a:stretch>
        </p:blipFill>
        <p:spPr>
          <a:xfrm>
            <a:off x="7074858" y="541043"/>
            <a:ext cx="3343275" cy="2595562"/>
          </a:xfrm>
          <a:prstGeom prst="rect">
            <a:avLst/>
          </a:prstGeom>
        </p:spPr>
      </p:pic>
      <p:pic>
        <p:nvPicPr>
          <p:cNvPr id="12" name="Picture 11">
            <a:extLst>
              <a:ext uri="{FF2B5EF4-FFF2-40B4-BE49-F238E27FC236}">
                <a16:creationId xmlns:a16="http://schemas.microsoft.com/office/drawing/2014/main" id="{D57B76A9-B0EB-9C5E-2C57-AF4C33638730}"/>
              </a:ext>
            </a:extLst>
          </p:cNvPr>
          <p:cNvPicPr>
            <a:picLocks noChangeAspect="1"/>
          </p:cNvPicPr>
          <p:nvPr/>
        </p:nvPicPr>
        <p:blipFill>
          <a:blip r:embed="rId6"/>
          <a:stretch>
            <a:fillRect/>
          </a:stretch>
        </p:blipFill>
        <p:spPr>
          <a:xfrm>
            <a:off x="1724352" y="3252954"/>
            <a:ext cx="3343275" cy="2595563"/>
          </a:xfrm>
          <a:prstGeom prst="rect">
            <a:avLst/>
          </a:prstGeom>
        </p:spPr>
      </p:pic>
      <p:pic>
        <p:nvPicPr>
          <p:cNvPr id="14" name="Picture 13">
            <a:extLst>
              <a:ext uri="{FF2B5EF4-FFF2-40B4-BE49-F238E27FC236}">
                <a16:creationId xmlns:a16="http://schemas.microsoft.com/office/drawing/2014/main" id="{6F347878-FA86-D963-3CA3-070C4E3A72BD}"/>
              </a:ext>
            </a:extLst>
          </p:cNvPr>
          <p:cNvPicPr>
            <a:picLocks noChangeAspect="1"/>
          </p:cNvPicPr>
          <p:nvPr/>
        </p:nvPicPr>
        <p:blipFill>
          <a:blip r:embed="rId7"/>
          <a:stretch>
            <a:fillRect/>
          </a:stretch>
        </p:blipFill>
        <p:spPr>
          <a:xfrm>
            <a:off x="5219478" y="3252954"/>
            <a:ext cx="3343274" cy="2595562"/>
          </a:xfrm>
          <a:prstGeom prst="rect">
            <a:avLst/>
          </a:prstGeom>
        </p:spPr>
      </p:pic>
      <p:pic>
        <p:nvPicPr>
          <p:cNvPr id="16" name="Picture 15">
            <a:extLst>
              <a:ext uri="{FF2B5EF4-FFF2-40B4-BE49-F238E27FC236}">
                <a16:creationId xmlns:a16="http://schemas.microsoft.com/office/drawing/2014/main" id="{05F95644-7E7E-65D4-91C5-4C18E6A82496}"/>
              </a:ext>
            </a:extLst>
          </p:cNvPr>
          <p:cNvPicPr>
            <a:picLocks noChangeAspect="1"/>
          </p:cNvPicPr>
          <p:nvPr/>
        </p:nvPicPr>
        <p:blipFill>
          <a:blip r:embed="rId8"/>
          <a:stretch>
            <a:fillRect/>
          </a:stretch>
        </p:blipFill>
        <p:spPr>
          <a:xfrm>
            <a:off x="8714603" y="3252954"/>
            <a:ext cx="3343274" cy="2595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8757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AA1F2-4B57-E308-CEFA-24710AECF97A}"/>
              </a:ext>
            </a:extLst>
          </p:cNvPr>
          <p:cNvSpPr>
            <a:spLocks noGrp="1"/>
          </p:cNvSpPr>
          <p:nvPr>
            <p:ph type="title"/>
          </p:nvPr>
        </p:nvSpPr>
        <p:spPr>
          <a:xfrm>
            <a:off x="-116958" y="8825"/>
            <a:ext cx="4162646" cy="469640"/>
          </a:xfrm>
        </p:spPr>
        <p:txBody>
          <a:bodyPr>
            <a:normAutofit fontScale="90000"/>
          </a:bodyPr>
          <a:lstStyle/>
          <a:p>
            <a:r>
              <a:rPr lang="en-US" sz="2800" dirty="0"/>
              <a:t>Precision Recall Curves</a:t>
            </a:r>
          </a:p>
        </p:txBody>
      </p:sp>
      <p:sp>
        <p:nvSpPr>
          <p:cNvPr id="4" name="Content Placeholder 3">
            <a:extLst>
              <a:ext uri="{FF2B5EF4-FFF2-40B4-BE49-F238E27FC236}">
                <a16:creationId xmlns:a16="http://schemas.microsoft.com/office/drawing/2014/main" id="{2C5DC511-A5F1-BC90-AEB0-1EB8EA790A72}"/>
              </a:ext>
            </a:extLst>
          </p:cNvPr>
          <p:cNvSpPr>
            <a:spLocks noGrp="1"/>
          </p:cNvSpPr>
          <p:nvPr>
            <p:ph sz="half" idx="2"/>
          </p:nvPr>
        </p:nvSpPr>
        <p:spPr>
          <a:xfrm>
            <a:off x="10298824" y="1265183"/>
            <a:ext cx="1893175" cy="1743154"/>
          </a:xfrm>
        </p:spPr>
        <p:txBody>
          <a:bodyPr>
            <a:noAutofit/>
          </a:bodyPr>
          <a:lstStyle/>
          <a:p>
            <a:pPr marL="0" indent="0">
              <a:buNone/>
            </a:pPr>
            <a:r>
              <a:rPr lang="en-US" sz="1200" dirty="0"/>
              <a:t>Precision = TP / (TP + FP)</a:t>
            </a:r>
          </a:p>
          <a:p>
            <a:pPr marL="0" indent="0">
              <a:buNone/>
            </a:pPr>
            <a:endParaRPr lang="en-US" sz="1200" dirty="0"/>
          </a:p>
          <a:p>
            <a:pPr marL="0" indent="0">
              <a:buNone/>
            </a:pPr>
            <a:r>
              <a:rPr lang="en-US" sz="1200" dirty="0"/>
              <a:t>Recall = TP / (TP + FN)</a:t>
            </a:r>
          </a:p>
        </p:txBody>
      </p:sp>
      <p:pic>
        <p:nvPicPr>
          <p:cNvPr id="6" name="Picture 5">
            <a:extLst>
              <a:ext uri="{FF2B5EF4-FFF2-40B4-BE49-F238E27FC236}">
                <a16:creationId xmlns:a16="http://schemas.microsoft.com/office/drawing/2014/main" id="{B121265D-1CEC-E06F-2630-A206B1F2AE5A}"/>
              </a:ext>
            </a:extLst>
          </p:cNvPr>
          <p:cNvPicPr>
            <a:picLocks noChangeAspect="1"/>
          </p:cNvPicPr>
          <p:nvPr/>
        </p:nvPicPr>
        <p:blipFill>
          <a:blip r:embed="rId3"/>
          <a:stretch>
            <a:fillRect/>
          </a:stretch>
        </p:blipFill>
        <p:spPr>
          <a:xfrm>
            <a:off x="301144" y="478465"/>
            <a:ext cx="3207599" cy="2529872"/>
          </a:xfrm>
          <a:prstGeom prst="rect">
            <a:avLst/>
          </a:prstGeom>
        </p:spPr>
      </p:pic>
      <p:pic>
        <p:nvPicPr>
          <p:cNvPr id="10" name="Picture 9">
            <a:extLst>
              <a:ext uri="{FF2B5EF4-FFF2-40B4-BE49-F238E27FC236}">
                <a16:creationId xmlns:a16="http://schemas.microsoft.com/office/drawing/2014/main" id="{47A3B8D2-4D98-D54F-522F-A2EDE782C4DC}"/>
              </a:ext>
            </a:extLst>
          </p:cNvPr>
          <p:cNvPicPr>
            <a:picLocks noChangeAspect="1"/>
          </p:cNvPicPr>
          <p:nvPr/>
        </p:nvPicPr>
        <p:blipFill>
          <a:blip r:embed="rId4"/>
          <a:stretch>
            <a:fillRect/>
          </a:stretch>
        </p:blipFill>
        <p:spPr>
          <a:xfrm>
            <a:off x="7010290" y="478465"/>
            <a:ext cx="3207599" cy="2529872"/>
          </a:xfrm>
          <a:prstGeom prst="rect">
            <a:avLst/>
          </a:prstGeom>
        </p:spPr>
      </p:pic>
      <p:pic>
        <p:nvPicPr>
          <p:cNvPr id="12" name="Picture 11">
            <a:extLst>
              <a:ext uri="{FF2B5EF4-FFF2-40B4-BE49-F238E27FC236}">
                <a16:creationId xmlns:a16="http://schemas.microsoft.com/office/drawing/2014/main" id="{37CF1D85-5B39-BFD9-2485-1555FB9C2951}"/>
              </a:ext>
            </a:extLst>
          </p:cNvPr>
          <p:cNvPicPr>
            <a:picLocks noChangeAspect="1"/>
          </p:cNvPicPr>
          <p:nvPr/>
        </p:nvPicPr>
        <p:blipFill>
          <a:blip r:embed="rId5"/>
          <a:stretch>
            <a:fillRect/>
          </a:stretch>
        </p:blipFill>
        <p:spPr>
          <a:xfrm>
            <a:off x="3655716" y="478465"/>
            <a:ext cx="3207600" cy="2529873"/>
          </a:xfrm>
          <a:prstGeom prst="rect">
            <a:avLst/>
          </a:prstGeom>
        </p:spPr>
      </p:pic>
      <p:pic>
        <p:nvPicPr>
          <p:cNvPr id="14" name="Picture 13">
            <a:extLst>
              <a:ext uri="{FF2B5EF4-FFF2-40B4-BE49-F238E27FC236}">
                <a16:creationId xmlns:a16="http://schemas.microsoft.com/office/drawing/2014/main" id="{CC45C980-B152-EA69-FF90-7F7FB502F7AA}"/>
              </a:ext>
            </a:extLst>
          </p:cNvPr>
          <p:cNvPicPr>
            <a:picLocks noChangeAspect="1"/>
          </p:cNvPicPr>
          <p:nvPr/>
        </p:nvPicPr>
        <p:blipFill>
          <a:blip r:embed="rId6"/>
          <a:stretch>
            <a:fillRect/>
          </a:stretch>
        </p:blipFill>
        <p:spPr>
          <a:xfrm>
            <a:off x="2065160" y="3144828"/>
            <a:ext cx="3207599" cy="2529872"/>
          </a:xfrm>
          <a:prstGeom prst="rect">
            <a:avLst/>
          </a:prstGeom>
        </p:spPr>
      </p:pic>
      <p:pic>
        <p:nvPicPr>
          <p:cNvPr id="16" name="Picture 15">
            <a:extLst>
              <a:ext uri="{FF2B5EF4-FFF2-40B4-BE49-F238E27FC236}">
                <a16:creationId xmlns:a16="http://schemas.microsoft.com/office/drawing/2014/main" id="{1201B7A7-FD68-C55A-BA66-CE99F69BCA8B}"/>
              </a:ext>
            </a:extLst>
          </p:cNvPr>
          <p:cNvPicPr>
            <a:picLocks noChangeAspect="1"/>
          </p:cNvPicPr>
          <p:nvPr/>
        </p:nvPicPr>
        <p:blipFill>
          <a:blip r:embed="rId7"/>
          <a:stretch>
            <a:fillRect/>
          </a:stretch>
        </p:blipFill>
        <p:spPr>
          <a:xfrm>
            <a:off x="5373555" y="3156652"/>
            <a:ext cx="3207599" cy="2529872"/>
          </a:xfrm>
          <a:prstGeom prst="rect">
            <a:avLst/>
          </a:prstGeom>
        </p:spPr>
      </p:pic>
      <p:pic>
        <p:nvPicPr>
          <p:cNvPr id="18" name="Picture 17">
            <a:extLst>
              <a:ext uri="{FF2B5EF4-FFF2-40B4-BE49-F238E27FC236}">
                <a16:creationId xmlns:a16="http://schemas.microsoft.com/office/drawing/2014/main" id="{4F2DCD7B-C92F-57F9-856D-6AA65B60EA3F}"/>
              </a:ext>
            </a:extLst>
          </p:cNvPr>
          <p:cNvPicPr>
            <a:picLocks noChangeAspect="1"/>
          </p:cNvPicPr>
          <p:nvPr/>
        </p:nvPicPr>
        <p:blipFill>
          <a:blip r:embed="rId8"/>
          <a:stretch>
            <a:fillRect/>
          </a:stretch>
        </p:blipFill>
        <p:spPr>
          <a:xfrm>
            <a:off x="8782745" y="3156652"/>
            <a:ext cx="3207600" cy="2529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Content Placeholder 3">
            <a:extLst>
              <a:ext uri="{FF2B5EF4-FFF2-40B4-BE49-F238E27FC236}">
                <a16:creationId xmlns:a16="http://schemas.microsoft.com/office/drawing/2014/main" id="{CFE20BAE-DD8E-E0C1-DA03-FE2C01B0DBB9}"/>
              </a:ext>
            </a:extLst>
          </p:cNvPr>
          <p:cNvSpPr txBox="1">
            <a:spLocks/>
          </p:cNvSpPr>
          <p:nvPr/>
        </p:nvSpPr>
        <p:spPr>
          <a:xfrm>
            <a:off x="0" y="3429000"/>
            <a:ext cx="2010103" cy="18662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1400" b="1" dirty="0"/>
              <a:t>    Closer to top-right</a:t>
            </a:r>
          </a:p>
          <a:p>
            <a:pPr marL="0" indent="0">
              <a:buNone/>
            </a:pPr>
            <a:r>
              <a:rPr lang="en-US" sz="1400" b="1" dirty="0"/>
              <a:t> </a:t>
            </a:r>
          </a:p>
          <a:p>
            <a:pPr marL="0" indent="0">
              <a:buNone/>
            </a:pPr>
            <a:r>
              <a:rPr lang="en-US" sz="1400" b="1" dirty="0"/>
              <a:t>	    Better </a:t>
            </a:r>
            <a:r>
              <a:rPr lang="en-US" sz="1400" dirty="0"/>
              <a:t> </a:t>
            </a:r>
          </a:p>
          <a:p>
            <a:pPr marL="0" indent="0">
              <a:buNone/>
            </a:pPr>
            <a:r>
              <a:rPr lang="en-US" sz="1400" dirty="0"/>
              <a:t>      (High Precision</a:t>
            </a:r>
          </a:p>
          <a:p>
            <a:pPr marL="0" indent="0">
              <a:buNone/>
            </a:pPr>
            <a:r>
              <a:rPr lang="en-US" sz="1400" dirty="0"/>
              <a:t>	      + </a:t>
            </a:r>
          </a:p>
          <a:p>
            <a:pPr marL="0" indent="0">
              <a:buNone/>
            </a:pPr>
            <a:r>
              <a:rPr lang="en-US" sz="1400" dirty="0"/>
              <a:t>	high Recall)</a:t>
            </a:r>
          </a:p>
        </p:txBody>
      </p:sp>
      <p:cxnSp>
        <p:nvCxnSpPr>
          <p:cNvPr id="21" name="Straight Arrow Connector 20">
            <a:extLst>
              <a:ext uri="{FF2B5EF4-FFF2-40B4-BE49-F238E27FC236}">
                <a16:creationId xmlns:a16="http://schemas.microsoft.com/office/drawing/2014/main" id="{F4CDDD7D-517B-A79D-6FC4-C8478034097C}"/>
              </a:ext>
            </a:extLst>
          </p:cNvPr>
          <p:cNvCxnSpPr/>
          <p:nvPr/>
        </p:nvCxnSpPr>
        <p:spPr>
          <a:xfrm>
            <a:off x="993228" y="3716721"/>
            <a:ext cx="0" cy="2719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624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78CC3-D9B3-A3F4-DB51-40EC245DFDB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B1D5C17-99E1-D87B-82B1-3A7515C6981A}"/>
              </a:ext>
            </a:extLst>
          </p:cNvPr>
          <p:cNvSpPr>
            <a:spLocks noGrp="1"/>
          </p:cNvSpPr>
          <p:nvPr>
            <p:ph type="title"/>
          </p:nvPr>
        </p:nvSpPr>
        <p:spPr>
          <a:xfrm>
            <a:off x="532611" y="-177537"/>
            <a:ext cx="11049789" cy="1143000"/>
          </a:xfrm>
        </p:spPr>
        <p:txBody>
          <a:bodyPr vert="horz" lIns="91440" tIns="45720" rIns="91440" bIns="45720" rtlCol="0" anchor="ctr">
            <a:normAutofit/>
          </a:bodyPr>
          <a:lstStyle/>
          <a:p>
            <a:r>
              <a:rPr lang="en-US" sz="4000" kern="1200" dirty="0">
                <a:latin typeface="+mj-lt"/>
                <a:ea typeface="+mj-ea"/>
                <a:cs typeface="+mj-cs"/>
              </a:rPr>
              <a:t>Introduction</a:t>
            </a:r>
          </a:p>
        </p:txBody>
      </p:sp>
      <p:pic>
        <p:nvPicPr>
          <p:cNvPr id="4" name="Picture 3">
            <a:extLst>
              <a:ext uri="{FF2B5EF4-FFF2-40B4-BE49-F238E27FC236}">
                <a16:creationId xmlns:a16="http://schemas.microsoft.com/office/drawing/2014/main" id="{66231552-224F-333F-4C45-7AE5C63E0826}"/>
              </a:ext>
            </a:extLst>
          </p:cNvPr>
          <p:cNvPicPr>
            <a:picLocks noChangeAspect="1"/>
          </p:cNvPicPr>
          <p:nvPr/>
        </p:nvPicPr>
        <p:blipFill>
          <a:blip r:embed="rId3"/>
          <a:stretch>
            <a:fillRect/>
          </a:stretch>
        </p:blipFill>
        <p:spPr>
          <a:xfrm>
            <a:off x="345840" y="695561"/>
            <a:ext cx="5462671" cy="3191612"/>
          </a:xfrm>
          <a:prstGeom prst="rect">
            <a:avLst/>
          </a:prstGeom>
          <a:noFill/>
        </p:spPr>
      </p:pic>
      <p:sp>
        <p:nvSpPr>
          <p:cNvPr id="2" name="TextBox 1">
            <a:extLst>
              <a:ext uri="{FF2B5EF4-FFF2-40B4-BE49-F238E27FC236}">
                <a16:creationId xmlns:a16="http://schemas.microsoft.com/office/drawing/2014/main" id="{38C35FD9-3978-4631-AA26-05F80E621E78}"/>
              </a:ext>
            </a:extLst>
          </p:cNvPr>
          <p:cNvSpPr txBox="1"/>
          <p:nvPr/>
        </p:nvSpPr>
        <p:spPr>
          <a:xfrm>
            <a:off x="345840" y="3926083"/>
            <a:ext cx="11392059" cy="1918295"/>
          </a:xfrm>
          <a:prstGeom prst="rect">
            <a:avLst/>
          </a:prstGeom>
        </p:spPr>
        <p:txBody>
          <a:bodyPr vert="horz" lIns="91440" tIns="45720" rIns="91440" bIns="45720" rtlCol="0">
            <a:normAutofit/>
          </a:bodyPr>
          <a:lstStyle/>
          <a:p>
            <a:pPr marL="342900" indent="-342900" defTabSz="457200">
              <a:lnSpc>
                <a:spcPct val="90000"/>
              </a:lnSpc>
              <a:spcBef>
                <a:spcPct val="20000"/>
              </a:spcBef>
              <a:buFont typeface="Arial"/>
              <a:buChar char="•"/>
            </a:pPr>
            <a:r>
              <a:rPr lang="en-US" sz="2800" dirty="0"/>
              <a:t>Social media platforms like Twitter spread news at massive scale.</a:t>
            </a:r>
          </a:p>
          <a:p>
            <a:pPr marL="342900" indent="-342900" defTabSz="457200">
              <a:lnSpc>
                <a:spcPct val="90000"/>
              </a:lnSpc>
              <a:spcBef>
                <a:spcPct val="20000"/>
              </a:spcBef>
              <a:buFont typeface="Arial"/>
              <a:buChar char="•"/>
            </a:pPr>
            <a:r>
              <a:rPr lang="en-US" sz="2800" dirty="0"/>
              <a:t>A significant portion of this content is </a:t>
            </a:r>
            <a:r>
              <a:rPr lang="en-US" sz="2800" b="1" dirty="0"/>
              <a:t>misinformation / fake news</a:t>
            </a:r>
            <a:r>
              <a:rPr lang="en-US" sz="2800" dirty="0"/>
              <a:t>.</a:t>
            </a:r>
          </a:p>
          <a:p>
            <a:pPr marL="342900" indent="-342900" defTabSz="457200">
              <a:lnSpc>
                <a:spcPct val="90000"/>
              </a:lnSpc>
              <a:spcBef>
                <a:spcPct val="20000"/>
              </a:spcBef>
              <a:buFont typeface="Arial"/>
              <a:buChar char="•"/>
            </a:pPr>
            <a:r>
              <a:rPr lang="en-US" sz="2800" dirty="0"/>
              <a:t>Detecting fake news is crucial for maintaining trust and integrity in online platforms.</a:t>
            </a:r>
          </a:p>
          <a:p>
            <a:pPr marL="342900" indent="-342900" defTabSz="457200">
              <a:lnSpc>
                <a:spcPct val="90000"/>
              </a:lnSpc>
              <a:spcBef>
                <a:spcPct val="20000"/>
              </a:spcBef>
              <a:buFont typeface="Arial"/>
              <a:buChar char="•"/>
            </a:pPr>
            <a:endParaRPr lang="en-US" sz="2800" dirty="0"/>
          </a:p>
        </p:txBody>
      </p:sp>
      <p:pic>
        <p:nvPicPr>
          <p:cNvPr id="6" name="Picture 2" descr="Data Dive: Fake news in the age of AI | Ipsos">
            <a:extLst>
              <a:ext uri="{FF2B5EF4-FFF2-40B4-BE49-F238E27FC236}">
                <a16:creationId xmlns:a16="http://schemas.microsoft.com/office/drawing/2014/main" id="{71E79EF9-E633-5F37-6E3B-426832548093}"/>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b="9646"/>
          <a:stretch>
            <a:fillRect/>
          </a:stretch>
        </p:blipFill>
        <p:spPr bwMode="auto">
          <a:xfrm>
            <a:off x="6057505" y="695561"/>
            <a:ext cx="5462671" cy="319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811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8EE0-3260-DD2F-B3F3-E2838BD078C6}"/>
              </a:ext>
            </a:extLst>
          </p:cNvPr>
          <p:cNvSpPr>
            <a:spLocks noGrp="1"/>
          </p:cNvSpPr>
          <p:nvPr>
            <p:ph type="title"/>
          </p:nvPr>
        </p:nvSpPr>
        <p:spPr>
          <a:xfrm>
            <a:off x="-198909" y="0"/>
            <a:ext cx="4477193" cy="418088"/>
          </a:xfrm>
        </p:spPr>
        <p:txBody>
          <a:bodyPr>
            <a:normAutofit fontScale="90000"/>
          </a:bodyPr>
          <a:lstStyle/>
          <a:p>
            <a:r>
              <a:rPr lang="en-US" sz="2400" dirty="0"/>
              <a:t>Supervised - Learning Curves</a:t>
            </a:r>
          </a:p>
        </p:txBody>
      </p:sp>
      <p:pic>
        <p:nvPicPr>
          <p:cNvPr id="6" name="Picture 5">
            <a:extLst>
              <a:ext uri="{FF2B5EF4-FFF2-40B4-BE49-F238E27FC236}">
                <a16:creationId xmlns:a16="http://schemas.microsoft.com/office/drawing/2014/main" id="{CDEF2E3B-F39D-E2C6-8E63-D024B393C7A4}"/>
              </a:ext>
            </a:extLst>
          </p:cNvPr>
          <p:cNvPicPr>
            <a:picLocks noChangeAspect="1"/>
          </p:cNvPicPr>
          <p:nvPr/>
        </p:nvPicPr>
        <p:blipFill>
          <a:blip r:embed="rId3"/>
          <a:stretch>
            <a:fillRect/>
          </a:stretch>
        </p:blipFill>
        <p:spPr>
          <a:xfrm>
            <a:off x="72794" y="539723"/>
            <a:ext cx="3838067" cy="2419610"/>
          </a:xfrm>
          <a:prstGeom prst="rect">
            <a:avLst/>
          </a:prstGeom>
        </p:spPr>
      </p:pic>
      <p:pic>
        <p:nvPicPr>
          <p:cNvPr id="8" name="Picture 7">
            <a:extLst>
              <a:ext uri="{FF2B5EF4-FFF2-40B4-BE49-F238E27FC236}">
                <a16:creationId xmlns:a16="http://schemas.microsoft.com/office/drawing/2014/main" id="{ACACE5F6-E1D7-133B-9E6F-1B104C105ABF}"/>
              </a:ext>
            </a:extLst>
          </p:cNvPr>
          <p:cNvPicPr>
            <a:picLocks noChangeAspect="1"/>
          </p:cNvPicPr>
          <p:nvPr/>
        </p:nvPicPr>
        <p:blipFill>
          <a:blip r:embed="rId4"/>
          <a:stretch>
            <a:fillRect/>
          </a:stretch>
        </p:blipFill>
        <p:spPr>
          <a:xfrm>
            <a:off x="4116382" y="514518"/>
            <a:ext cx="3838067" cy="2419610"/>
          </a:xfrm>
          <a:prstGeom prst="rect">
            <a:avLst/>
          </a:prstGeom>
        </p:spPr>
      </p:pic>
      <p:pic>
        <p:nvPicPr>
          <p:cNvPr id="10" name="Picture 9">
            <a:extLst>
              <a:ext uri="{FF2B5EF4-FFF2-40B4-BE49-F238E27FC236}">
                <a16:creationId xmlns:a16="http://schemas.microsoft.com/office/drawing/2014/main" id="{CD8ECA09-8B72-F57C-0273-67F472DC69A1}"/>
              </a:ext>
            </a:extLst>
          </p:cNvPr>
          <p:cNvPicPr>
            <a:picLocks noChangeAspect="1"/>
          </p:cNvPicPr>
          <p:nvPr/>
        </p:nvPicPr>
        <p:blipFill>
          <a:blip r:embed="rId5"/>
          <a:stretch>
            <a:fillRect/>
          </a:stretch>
        </p:blipFill>
        <p:spPr>
          <a:xfrm>
            <a:off x="8171052" y="539723"/>
            <a:ext cx="3838067" cy="2419610"/>
          </a:xfrm>
          <a:prstGeom prst="rect">
            <a:avLst/>
          </a:prstGeom>
        </p:spPr>
      </p:pic>
      <p:pic>
        <p:nvPicPr>
          <p:cNvPr id="12" name="Picture 11">
            <a:extLst>
              <a:ext uri="{FF2B5EF4-FFF2-40B4-BE49-F238E27FC236}">
                <a16:creationId xmlns:a16="http://schemas.microsoft.com/office/drawing/2014/main" id="{665B214B-5A9E-8ED9-76F0-1776A0F1D4A4}"/>
              </a:ext>
            </a:extLst>
          </p:cNvPr>
          <p:cNvPicPr>
            <a:picLocks noChangeAspect="1"/>
          </p:cNvPicPr>
          <p:nvPr/>
        </p:nvPicPr>
        <p:blipFill>
          <a:blip r:embed="rId6"/>
          <a:stretch>
            <a:fillRect/>
          </a:stretch>
        </p:blipFill>
        <p:spPr>
          <a:xfrm>
            <a:off x="1991827" y="3055763"/>
            <a:ext cx="3838067" cy="2419611"/>
          </a:xfrm>
          <a:prstGeom prst="rect">
            <a:avLst/>
          </a:prstGeom>
        </p:spPr>
      </p:pic>
      <p:pic>
        <p:nvPicPr>
          <p:cNvPr id="14" name="Picture 13">
            <a:extLst>
              <a:ext uri="{FF2B5EF4-FFF2-40B4-BE49-F238E27FC236}">
                <a16:creationId xmlns:a16="http://schemas.microsoft.com/office/drawing/2014/main" id="{D3CA1A1B-2CD2-C13E-CCA3-FC42291D7B59}"/>
              </a:ext>
            </a:extLst>
          </p:cNvPr>
          <p:cNvPicPr>
            <a:picLocks noChangeAspect="1"/>
          </p:cNvPicPr>
          <p:nvPr/>
        </p:nvPicPr>
        <p:blipFill>
          <a:blip r:embed="rId7"/>
          <a:stretch>
            <a:fillRect/>
          </a:stretch>
        </p:blipFill>
        <p:spPr>
          <a:xfrm>
            <a:off x="6252018" y="3080968"/>
            <a:ext cx="3838067" cy="2394406"/>
          </a:xfrm>
          <a:prstGeom prst="rect">
            <a:avLst/>
          </a:prstGeom>
        </p:spPr>
      </p:pic>
    </p:spTree>
    <p:extLst>
      <p:ext uri="{BB962C8B-B14F-4D97-AF65-F5344CB8AC3E}">
        <p14:creationId xmlns:p14="http://schemas.microsoft.com/office/powerpoint/2010/main" val="3027582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6FEDD069-9007-0643-8006-0C533D21C6FE}"/>
              </a:ext>
            </a:extLst>
          </p:cNvPr>
          <p:cNvSpPr>
            <a:spLocks noGrp="1"/>
          </p:cNvSpPr>
          <p:nvPr>
            <p:ph type="title"/>
          </p:nvPr>
        </p:nvSpPr>
        <p:spPr>
          <a:xfrm>
            <a:off x="3308465" y="0"/>
            <a:ext cx="5575069" cy="656387"/>
          </a:xfrm>
        </p:spPr>
        <p:txBody>
          <a:bodyPr>
            <a:normAutofit/>
          </a:bodyPr>
          <a:lstStyle/>
          <a:p>
            <a:r>
              <a:rPr lang="en-US" sz="3600" dirty="0"/>
              <a:t>Supervised Final Metrics </a:t>
            </a:r>
          </a:p>
        </p:txBody>
      </p:sp>
      <p:graphicFrame>
        <p:nvGraphicFramePr>
          <p:cNvPr id="9" name="Table 8">
            <a:extLst>
              <a:ext uri="{FF2B5EF4-FFF2-40B4-BE49-F238E27FC236}">
                <a16:creationId xmlns:a16="http://schemas.microsoft.com/office/drawing/2014/main" id="{5717C771-1B00-DCC6-46B9-F1C00375384B}"/>
              </a:ext>
            </a:extLst>
          </p:cNvPr>
          <p:cNvGraphicFramePr>
            <a:graphicFrameLocks noGrp="1"/>
          </p:cNvGraphicFramePr>
          <p:nvPr>
            <p:extLst>
              <p:ext uri="{D42A27DB-BD31-4B8C-83A1-F6EECF244321}">
                <p14:modId xmlns:p14="http://schemas.microsoft.com/office/powerpoint/2010/main" val="2162580288"/>
              </p:ext>
            </p:extLst>
          </p:nvPr>
        </p:nvGraphicFramePr>
        <p:xfrm>
          <a:off x="791488" y="877774"/>
          <a:ext cx="10609021" cy="4220716"/>
        </p:xfrm>
        <a:graphic>
          <a:graphicData uri="http://schemas.openxmlformats.org/drawingml/2006/table">
            <a:tbl>
              <a:tblPr firstRow="1" bandRow="1">
                <a:solidFill>
                  <a:schemeClr val="tx1">
                    <a:lumMod val="75000"/>
                    <a:lumOff val="25000"/>
                  </a:schemeClr>
                </a:solidFill>
              </a:tblPr>
              <a:tblGrid>
                <a:gridCol w="1893625">
                  <a:extLst>
                    <a:ext uri="{9D8B030D-6E8A-4147-A177-3AD203B41FA5}">
                      <a16:colId xmlns:a16="http://schemas.microsoft.com/office/drawing/2014/main" val="895300978"/>
                    </a:ext>
                  </a:extLst>
                </a:gridCol>
                <a:gridCol w="1681003">
                  <a:extLst>
                    <a:ext uri="{9D8B030D-6E8A-4147-A177-3AD203B41FA5}">
                      <a16:colId xmlns:a16="http://schemas.microsoft.com/office/drawing/2014/main" val="1053198152"/>
                    </a:ext>
                  </a:extLst>
                </a:gridCol>
                <a:gridCol w="1653160">
                  <a:extLst>
                    <a:ext uri="{9D8B030D-6E8A-4147-A177-3AD203B41FA5}">
                      <a16:colId xmlns:a16="http://schemas.microsoft.com/office/drawing/2014/main" val="631121215"/>
                    </a:ext>
                  </a:extLst>
                </a:gridCol>
                <a:gridCol w="1316511">
                  <a:extLst>
                    <a:ext uri="{9D8B030D-6E8A-4147-A177-3AD203B41FA5}">
                      <a16:colId xmlns:a16="http://schemas.microsoft.com/office/drawing/2014/main" val="4072634946"/>
                    </a:ext>
                  </a:extLst>
                </a:gridCol>
                <a:gridCol w="1369932">
                  <a:extLst>
                    <a:ext uri="{9D8B030D-6E8A-4147-A177-3AD203B41FA5}">
                      <a16:colId xmlns:a16="http://schemas.microsoft.com/office/drawing/2014/main" val="4120873480"/>
                    </a:ext>
                  </a:extLst>
                </a:gridCol>
                <a:gridCol w="1243105">
                  <a:extLst>
                    <a:ext uri="{9D8B030D-6E8A-4147-A177-3AD203B41FA5}">
                      <a16:colId xmlns:a16="http://schemas.microsoft.com/office/drawing/2014/main" val="1793552010"/>
                    </a:ext>
                  </a:extLst>
                </a:gridCol>
                <a:gridCol w="1212732">
                  <a:extLst>
                    <a:ext uri="{9D8B030D-6E8A-4147-A177-3AD203B41FA5}">
                      <a16:colId xmlns:a16="http://schemas.microsoft.com/office/drawing/2014/main" val="1061051666"/>
                    </a:ext>
                  </a:extLst>
                </a:gridCol>
                <a:gridCol w="238953">
                  <a:extLst>
                    <a:ext uri="{9D8B030D-6E8A-4147-A177-3AD203B41FA5}">
                      <a16:colId xmlns:a16="http://schemas.microsoft.com/office/drawing/2014/main" val="1467928243"/>
                    </a:ext>
                  </a:extLst>
                </a:gridCol>
              </a:tblGrid>
              <a:tr h="424204">
                <a:tc>
                  <a:txBody>
                    <a:bodyPr/>
                    <a:lstStyle/>
                    <a:p>
                      <a:pPr>
                        <a:buNone/>
                      </a:pPr>
                      <a:r>
                        <a:rPr lang="en-US" sz="1300" b="0" cap="none" spc="0">
                          <a:solidFill>
                            <a:schemeClr val="bg1"/>
                          </a:solidFill>
                        </a:rPr>
                        <a:t>Model</a:t>
                      </a:r>
                    </a:p>
                  </a:txBody>
                  <a:tcPr marL="84947" marR="73267" marT="86973" marB="86973"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r">
                        <a:buNone/>
                      </a:pPr>
                      <a:r>
                        <a:rPr lang="en-US" sz="1300" b="0" cap="none" spc="0">
                          <a:solidFill>
                            <a:schemeClr val="bg1"/>
                          </a:solidFill>
                        </a:rPr>
                        <a:t>Accuracy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r">
                        <a:buNone/>
                      </a:pPr>
                      <a:r>
                        <a:rPr lang="en-US" sz="1300" b="0" cap="none" spc="0">
                          <a:solidFill>
                            <a:schemeClr val="bg1"/>
                          </a:solidFill>
                        </a:rPr>
                        <a:t>Precision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r">
                        <a:buNone/>
                      </a:pPr>
                      <a:r>
                        <a:rPr lang="en-US" sz="1300" b="0" cap="none" spc="0">
                          <a:solidFill>
                            <a:schemeClr val="bg1"/>
                          </a:solidFill>
                        </a:rPr>
                        <a:t>Recall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r">
                        <a:buNone/>
                      </a:pPr>
                      <a:r>
                        <a:rPr lang="en-US" sz="1400" b="0" cap="none" spc="0" dirty="0">
                          <a:solidFill>
                            <a:schemeClr val="bg1"/>
                          </a:solidFill>
                        </a:rPr>
                        <a:t>F1-Score</a:t>
                      </a:r>
                      <a:r>
                        <a:rPr lang="en-US" sz="1000" b="0" cap="none" spc="0" dirty="0">
                          <a:solidFill>
                            <a:schemeClr val="bg1"/>
                          </a:solidFill>
                        </a:rPr>
                        <a:t>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l">
                        <a:buNone/>
                      </a:pPr>
                      <a:r>
                        <a:rPr lang="en-US" sz="1400" b="0" cap="none" spc="0" dirty="0">
                          <a:solidFill>
                            <a:schemeClr val="bg1"/>
                          </a:solidFill>
                        </a:rPr>
                        <a:t>ROC-AUC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ctr">
                        <a:buNone/>
                      </a:pPr>
                      <a:r>
                        <a:rPr lang="en-US" sz="1400" b="0" cap="none" spc="0" dirty="0">
                          <a:solidFill>
                            <a:schemeClr val="bg1"/>
                          </a:solidFill>
                        </a:rPr>
                        <a:t>PR-AUC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buNone/>
                      </a:pPr>
                      <a:endParaRPr lang="en-US" sz="1300" b="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extLst>
                  <a:ext uri="{0D108BD9-81ED-4DB2-BD59-A6C34878D82A}">
                    <a16:rowId xmlns:a16="http://schemas.microsoft.com/office/drawing/2014/main" val="1570321147"/>
                  </a:ext>
                </a:extLst>
              </a:tr>
              <a:tr h="632752">
                <a:tc>
                  <a:txBody>
                    <a:bodyPr/>
                    <a:lstStyle/>
                    <a:p>
                      <a:pPr>
                        <a:buNone/>
                      </a:pPr>
                      <a:r>
                        <a:rPr lang="en-US" sz="1300" b="1" cap="none" spc="0" dirty="0">
                          <a:solidFill>
                            <a:schemeClr val="bg1"/>
                          </a:solidFill>
                        </a:rPr>
                        <a:t>Logistic Regression</a:t>
                      </a:r>
                      <a:endParaRPr lang="en-US" sz="1300" cap="none" spc="0" dirty="0">
                        <a:solidFill>
                          <a:schemeClr val="bg1"/>
                        </a:solidFill>
                      </a:endParaRPr>
                    </a:p>
                  </a:txBody>
                  <a:tcPr marL="84947" marR="73267" marT="86973" marB="86973"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chemeClr val="bg1"/>
                          </a:solidFill>
                        </a:rPr>
                        <a:t>92.83</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93.08</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92.96</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93.02</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chemeClr val="bg1"/>
                          </a:solidFill>
                        </a:rPr>
                        <a:t>95.12</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94.23</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buNone/>
                      </a:pP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582394200"/>
                  </a:ext>
                </a:extLst>
              </a:tr>
              <a:tr h="632752">
                <a:tc>
                  <a:txBody>
                    <a:bodyPr/>
                    <a:lstStyle/>
                    <a:p>
                      <a:pPr>
                        <a:buNone/>
                      </a:pPr>
                      <a:r>
                        <a:rPr lang="en-US" sz="1300" b="1" cap="none" spc="0">
                          <a:solidFill>
                            <a:schemeClr val="bg1"/>
                          </a:solidFill>
                        </a:rPr>
                        <a:t>Random Forest</a:t>
                      </a:r>
                      <a:endParaRPr lang="en-US" sz="1300" cap="none" spc="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a:solidFill>
                            <a:schemeClr val="bg1"/>
                          </a:solidFill>
                        </a:rPr>
                        <a:t>91.06</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a:solidFill>
                            <a:schemeClr val="bg1"/>
                          </a:solidFill>
                        </a:rPr>
                        <a:t>90.67</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a:solidFill>
                            <a:schemeClr val="bg1"/>
                          </a:solidFill>
                        </a:rPr>
                        <a:t>92.09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a:solidFill>
                            <a:schemeClr val="bg1"/>
                          </a:solidFill>
                        </a:rPr>
                        <a:t>91.37</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chemeClr val="bg1"/>
                          </a:solidFill>
                        </a:rPr>
                        <a:t>94.69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chemeClr val="bg1"/>
                          </a:solidFill>
                        </a:rPr>
                        <a:t>93.89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buNone/>
                      </a:pP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extLst>
                  <a:ext uri="{0D108BD9-81ED-4DB2-BD59-A6C34878D82A}">
                    <a16:rowId xmlns:a16="http://schemas.microsoft.com/office/drawing/2014/main" val="2477989158"/>
                  </a:ext>
                </a:extLst>
              </a:tr>
              <a:tr h="632752">
                <a:tc>
                  <a:txBody>
                    <a:bodyPr/>
                    <a:lstStyle/>
                    <a:p>
                      <a:pPr>
                        <a:buNone/>
                      </a:pPr>
                      <a:r>
                        <a:rPr lang="en-US" sz="1300" b="1" cap="none" spc="0" dirty="0" err="1">
                          <a:solidFill>
                            <a:schemeClr val="bg1"/>
                          </a:solidFill>
                        </a:rPr>
                        <a:t>XGBoost</a:t>
                      </a:r>
                      <a:endParaRPr lang="en-US" sz="1300" cap="none" spc="0" dirty="0">
                        <a:solidFill>
                          <a:schemeClr val="bg1"/>
                        </a:solidFill>
                      </a:endParaRPr>
                    </a:p>
                  </a:txBody>
                  <a:tcPr marL="84947" marR="73267" marT="86973" marB="86973"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90.69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88.68</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93.88</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91.20</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chemeClr val="bg1"/>
                          </a:solidFill>
                        </a:rPr>
                        <a:t>94.50</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93.75</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buNone/>
                      </a:pP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056498"/>
                  </a:ext>
                </a:extLst>
              </a:tr>
              <a:tr h="632752">
                <a:tc>
                  <a:txBody>
                    <a:bodyPr/>
                    <a:lstStyle/>
                    <a:p>
                      <a:pPr>
                        <a:buNone/>
                      </a:pPr>
                      <a:r>
                        <a:rPr lang="en-US" sz="1300" b="1" cap="none" spc="0" dirty="0">
                          <a:solidFill>
                            <a:schemeClr val="bg1"/>
                          </a:solidFill>
                        </a:rPr>
                        <a:t>SVM</a:t>
                      </a: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chemeClr val="bg1"/>
                          </a:solidFill>
                        </a:rPr>
                        <a:t>66.38</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a:solidFill>
                            <a:schemeClr val="bg1"/>
                          </a:solidFill>
                        </a:rPr>
                        <a:t>66.67</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a:solidFill>
                            <a:schemeClr val="bg1"/>
                          </a:solidFill>
                        </a:rPr>
                        <a:t>69.17</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a:solidFill>
                            <a:schemeClr val="bg1"/>
                          </a:solidFill>
                        </a:rPr>
                        <a:t>67.90</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chemeClr val="bg1"/>
                          </a:solidFill>
                        </a:rPr>
                        <a:t>71.87</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a:solidFill>
                            <a:schemeClr val="bg1"/>
                          </a:solidFill>
                        </a:rPr>
                        <a:t>72.69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buNone/>
                      </a:pP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extLst>
                  <a:ext uri="{0D108BD9-81ED-4DB2-BD59-A6C34878D82A}">
                    <a16:rowId xmlns:a16="http://schemas.microsoft.com/office/drawing/2014/main" val="717860108"/>
                  </a:ext>
                </a:extLst>
              </a:tr>
              <a:tr h="632752">
                <a:tc>
                  <a:txBody>
                    <a:bodyPr/>
                    <a:lstStyle/>
                    <a:p>
                      <a:pPr>
                        <a:buNone/>
                      </a:pPr>
                      <a:r>
                        <a:rPr lang="en-US" sz="1300" b="1" cap="none" spc="0">
                          <a:solidFill>
                            <a:schemeClr val="bg1"/>
                          </a:solidFill>
                        </a:rPr>
                        <a:t>Safe LightGBM</a:t>
                      </a:r>
                      <a:endParaRPr lang="en-US" sz="1300" cap="none" spc="0">
                        <a:solidFill>
                          <a:schemeClr val="bg1"/>
                        </a:solidFill>
                      </a:endParaRPr>
                    </a:p>
                  </a:txBody>
                  <a:tcPr marL="84947" marR="73267" marT="86973" marB="86973"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92.60</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92.64</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93.00</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92.82</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95.11</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a:solidFill>
                            <a:schemeClr val="bg1"/>
                          </a:solidFill>
                        </a:rPr>
                        <a:t>94.20</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buNone/>
                      </a:pP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745150824"/>
                  </a:ext>
                </a:extLst>
              </a:tr>
              <a:tr h="632752">
                <a:tc>
                  <a:txBody>
                    <a:bodyPr/>
                    <a:lstStyle/>
                    <a:p>
                      <a:pPr>
                        <a:buNone/>
                      </a:pPr>
                      <a:r>
                        <a:rPr lang="en-US" sz="1300" b="1" cap="none" spc="0" dirty="0">
                          <a:solidFill>
                            <a:schemeClr val="bg1"/>
                          </a:solidFill>
                        </a:rPr>
                        <a:t>Ensemble</a:t>
                      </a: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85000"/>
                        <a:lumOff val="15000"/>
                      </a:schemeClr>
                    </a:solidFill>
                  </a:tcPr>
                </a:tc>
                <a:tc>
                  <a:txBody>
                    <a:bodyPr/>
                    <a:lstStyle/>
                    <a:p>
                      <a:pPr algn="r">
                        <a:buNone/>
                      </a:pPr>
                      <a:r>
                        <a:rPr lang="en-US" sz="1300" cap="none" spc="0" dirty="0">
                          <a:solidFill>
                            <a:schemeClr val="bg1"/>
                          </a:solidFill>
                        </a:rPr>
                        <a:t>93.73</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85000"/>
                        <a:lumOff val="15000"/>
                      </a:schemeClr>
                    </a:solidFill>
                  </a:tcPr>
                </a:tc>
                <a:tc>
                  <a:txBody>
                    <a:bodyPr/>
                    <a:lstStyle/>
                    <a:p>
                      <a:pPr algn="r">
                        <a:buNone/>
                      </a:pPr>
                      <a:r>
                        <a:rPr lang="en-US" sz="1300" cap="none" spc="0">
                          <a:solidFill>
                            <a:schemeClr val="bg1"/>
                          </a:solidFill>
                        </a:rPr>
                        <a:t>93.51</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85000"/>
                        <a:lumOff val="15000"/>
                      </a:schemeClr>
                    </a:solidFill>
                  </a:tcPr>
                </a:tc>
                <a:tc>
                  <a:txBody>
                    <a:bodyPr/>
                    <a:lstStyle/>
                    <a:p>
                      <a:pPr algn="r">
                        <a:buNone/>
                      </a:pPr>
                      <a:r>
                        <a:rPr lang="en-US" sz="1300" cap="none" spc="0">
                          <a:solidFill>
                            <a:schemeClr val="bg1"/>
                          </a:solidFill>
                        </a:rPr>
                        <a:t>94.35</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85000"/>
                        <a:lumOff val="15000"/>
                      </a:schemeClr>
                    </a:solidFill>
                  </a:tcPr>
                </a:tc>
                <a:tc>
                  <a:txBody>
                    <a:bodyPr/>
                    <a:lstStyle/>
                    <a:p>
                      <a:pPr algn="r">
                        <a:buNone/>
                      </a:pPr>
                      <a:r>
                        <a:rPr lang="en-US" sz="1300" cap="none" spc="0" dirty="0">
                          <a:solidFill>
                            <a:schemeClr val="bg1"/>
                          </a:solidFill>
                        </a:rPr>
                        <a:t>93.93</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85000"/>
                        <a:lumOff val="15000"/>
                      </a:schemeClr>
                    </a:solidFill>
                  </a:tcPr>
                </a:tc>
                <a:tc>
                  <a:txBody>
                    <a:bodyPr/>
                    <a:lstStyle/>
                    <a:p>
                      <a:pPr algn="r">
                        <a:buNone/>
                      </a:pPr>
                      <a:r>
                        <a:rPr lang="en-US" sz="1300" cap="none" spc="0">
                          <a:solidFill>
                            <a:schemeClr val="bg1"/>
                          </a:solidFill>
                        </a:rPr>
                        <a:t>95.39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85000"/>
                        <a:lumOff val="15000"/>
                      </a:schemeClr>
                    </a:solidFill>
                  </a:tcPr>
                </a:tc>
                <a:tc>
                  <a:txBody>
                    <a:bodyPr/>
                    <a:lstStyle/>
                    <a:p>
                      <a:pPr algn="r">
                        <a:buNone/>
                      </a:pPr>
                      <a:r>
                        <a:rPr lang="en-US" sz="1300" cap="none" spc="0">
                          <a:solidFill>
                            <a:schemeClr val="bg1"/>
                          </a:solidFill>
                        </a:rPr>
                        <a:t>94.65</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38100" cap="flat" cmpd="sng" algn="ctr">
                      <a:noFill/>
                      <a:prstDash val="solid"/>
                    </a:lnB>
                    <a:solidFill>
                      <a:schemeClr val="tx1">
                        <a:lumMod val="85000"/>
                        <a:lumOff val="15000"/>
                      </a:schemeClr>
                    </a:solidFill>
                  </a:tcPr>
                </a:tc>
                <a:tc>
                  <a:txBody>
                    <a:bodyPr/>
                    <a:lstStyle/>
                    <a:p>
                      <a:pPr>
                        <a:buNone/>
                      </a:pP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38100" cap="flat" cmpd="sng" algn="ctr">
                      <a:noFill/>
                      <a:prstDash val="solid"/>
                    </a:lnB>
                    <a:solidFill>
                      <a:schemeClr val="tx1">
                        <a:lumMod val="85000"/>
                        <a:lumOff val="15000"/>
                      </a:schemeClr>
                    </a:solidFill>
                  </a:tcPr>
                </a:tc>
                <a:extLst>
                  <a:ext uri="{0D108BD9-81ED-4DB2-BD59-A6C34878D82A}">
                    <a16:rowId xmlns:a16="http://schemas.microsoft.com/office/drawing/2014/main" val="1268067755"/>
                  </a:ext>
                </a:extLst>
              </a:tr>
            </a:tbl>
          </a:graphicData>
        </a:graphic>
      </p:graphicFrame>
    </p:spTree>
    <p:extLst>
      <p:ext uri="{BB962C8B-B14F-4D97-AF65-F5344CB8AC3E}">
        <p14:creationId xmlns:p14="http://schemas.microsoft.com/office/powerpoint/2010/main" val="1142625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D03B83-5041-9EE8-6C7D-83A5AD73E1ED}"/>
              </a:ext>
            </a:extLst>
          </p:cNvPr>
          <p:cNvPicPr>
            <a:picLocks noGrp="1" noChangeAspect="1"/>
          </p:cNvPicPr>
          <p:nvPr>
            <p:ph idx="1"/>
          </p:nvPr>
        </p:nvPicPr>
        <p:blipFill>
          <a:blip r:embed="rId3"/>
          <a:stretch>
            <a:fillRect/>
          </a:stretch>
        </p:blipFill>
        <p:spPr>
          <a:xfrm>
            <a:off x="293716" y="269125"/>
            <a:ext cx="6101995" cy="5311140"/>
          </a:xfrm>
          <a:prstGeom prst="rect">
            <a:avLst/>
          </a:prstGeom>
        </p:spPr>
      </p:pic>
      <p:sp>
        <p:nvSpPr>
          <p:cNvPr id="6" name="TextBox 5">
            <a:extLst>
              <a:ext uri="{FF2B5EF4-FFF2-40B4-BE49-F238E27FC236}">
                <a16:creationId xmlns:a16="http://schemas.microsoft.com/office/drawing/2014/main" id="{7DDCC3BD-E7E1-24BB-717C-E59B00565EC8}"/>
              </a:ext>
            </a:extLst>
          </p:cNvPr>
          <p:cNvSpPr txBox="1"/>
          <p:nvPr/>
        </p:nvSpPr>
        <p:spPr>
          <a:xfrm>
            <a:off x="6456219" y="801036"/>
            <a:ext cx="544206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Most supervised models cluster near the outer edge, showing consistently high Accuracy, F1, ROC-AUC, PR-AUC, and Recall.</a:t>
            </a:r>
          </a:p>
          <a:p>
            <a:endParaRPr lang="en-US" dirty="0"/>
          </a:p>
          <a:p>
            <a:pPr marL="285750" indent="-285750">
              <a:buFont typeface="Arial" panose="020B0604020202020204" pitchFamily="34" charset="0"/>
              <a:buChar char="•"/>
            </a:pPr>
            <a:r>
              <a:rPr lang="en-US" b="1" dirty="0"/>
              <a:t>Best performer:</a:t>
            </a:r>
            <a:r>
              <a:rPr lang="en-US" dirty="0"/>
              <a:t> The </a:t>
            </a:r>
            <a:r>
              <a:rPr lang="en-US" b="1" dirty="0"/>
              <a:t>Ensemble</a:t>
            </a:r>
            <a:r>
              <a:rPr lang="en-US" dirty="0"/>
              <a:t> forms the outermost polygon on almost every axis → best overall balance across all metrics.</a:t>
            </a:r>
          </a:p>
          <a:p>
            <a:endParaRPr lang="en-US" dirty="0"/>
          </a:p>
          <a:p>
            <a:pPr marL="285750" indent="-285750">
              <a:buFont typeface="Arial" panose="020B0604020202020204" pitchFamily="34" charset="0"/>
              <a:buChar char="•"/>
            </a:pPr>
            <a:r>
              <a:rPr lang="en-US" b="1" dirty="0"/>
              <a:t>Strong single models:</a:t>
            </a:r>
            <a:r>
              <a:rPr lang="en-US" dirty="0"/>
              <a:t> </a:t>
            </a:r>
            <a:r>
              <a:rPr lang="en-US" b="1" dirty="0"/>
              <a:t>Logistic Regression</a:t>
            </a:r>
            <a:r>
              <a:rPr lang="en-US" dirty="0"/>
              <a:t> and </a:t>
            </a:r>
            <a:r>
              <a:rPr lang="en-US" b="1" dirty="0"/>
              <a:t>Safe </a:t>
            </a:r>
            <a:r>
              <a:rPr lang="en-US" b="1" dirty="0" err="1"/>
              <a:t>LightGBM</a:t>
            </a:r>
            <a:r>
              <a:rPr lang="en-US" dirty="0"/>
              <a:t> closely follow the ensemble, with very similar multi-metric profiles.</a:t>
            </a:r>
          </a:p>
          <a:p>
            <a:endParaRPr lang="en-US" dirty="0"/>
          </a:p>
          <a:p>
            <a:pPr marL="285750" indent="-285750">
              <a:buFont typeface="Arial" panose="020B0604020202020204" pitchFamily="34" charset="0"/>
              <a:buChar char="•"/>
            </a:pPr>
            <a:r>
              <a:rPr lang="en-US" b="1" dirty="0"/>
              <a:t>Weak baseline:</a:t>
            </a:r>
            <a:r>
              <a:rPr lang="en-US" dirty="0"/>
              <a:t> </a:t>
            </a:r>
            <a:r>
              <a:rPr lang="en-US" b="1" dirty="0"/>
              <a:t>SVM</a:t>
            </a:r>
            <a:r>
              <a:rPr lang="en-US" dirty="0"/>
              <a:t> forms the smallest inner polygon, clearly lagging behind the other models on every metric.</a:t>
            </a:r>
          </a:p>
        </p:txBody>
      </p:sp>
    </p:spTree>
    <p:extLst>
      <p:ext uri="{BB962C8B-B14F-4D97-AF65-F5344CB8AC3E}">
        <p14:creationId xmlns:p14="http://schemas.microsoft.com/office/powerpoint/2010/main" val="323832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2561-F33D-F862-D0EB-7C8C894092A7}"/>
              </a:ext>
            </a:extLst>
          </p:cNvPr>
          <p:cNvSpPr>
            <a:spLocks noGrp="1"/>
          </p:cNvSpPr>
          <p:nvPr>
            <p:ph type="title"/>
          </p:nvPr>
        </p:nvSpPr>
        <p:spPr>
          <a:xfrm>
            <a:off x="811088" y="274639"/>
            <a:ext cx="10667403" cy="1143000"/>
          </a:xfrm>
        </p:spPr>
        <p:txBody>
          <a:bodyPr anchor="ctr">
            <a:normAutofit/>
          </a:bodyPr>
          <a:lstStyle/>
          <a:p>
            <a:r>
              <a:rPr lang="en-US" dirty="0"/>
              <a:t>PU Learning</a:t>
            </a:r>
          </a:p>
        </p:txBody>
      </p:sp>
      <p:graphicFrame>
        <p:nvGraphicFramePr>
          <p:cNvPr id="5" name="Content Placeholder 2">
            <a:extLst>
              <a:ext uri="{FF2B5EF4-FFF2-40B4-BE49-F238E27FC236}">
                <a16:creationId xmlns:a16="http://schemas.microsoft.com/office/drawing/2014/main" id="{B5667926-9D52-C93F-7987-9B0DD6C83D3F}"/>
              </a:ext>
            </a:extLst>
          </p:cNvPr>
          <p:cNvGraphicFramePr>
            <a:graphicFrameLocks noGrp="1"/>
          </p:cNvGraphicFramePr>
          <p:nvPr>
            <p:ph idx="1"/>
            <p:extLst>
              <p:ext uri="{D42A27DB-BD31-4B8C-83A1-F6EECF244321}">
                <p14:modId xmlns:p14="http://schemas.microsoft.com/office/powerpoint/2010/main" val="680701000"/>
              </p:ext>
            </p:extLst>
          </p:nvPr>
        </p:nvGraphicFramePr>
        <p:xfrm>
          <a:off x="628208" y="1453639"/>
          <a:ext cx="10667403" cy="39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1436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4CE19A-1B8F-6CC4-D946-BA80C8509117}"/>
                  </a:ext>
                </a:extLst>
              </p:cNvPr>
              <p:cNvSpPr>
                <a:spLocks noGrp="1"/>
              </p:cNvSpPr>
              <p:nvPr>
                <p:ph sz="half" idx="1"/>
              </p:nvPr>
            </p:nvSpPr>
            <p:spPr>
              <a:xfrm>
                <a:off x="151250" y="105093"/>
                <a:ext cx="5462671" cy="2438759"/>
              </a:xfrm>
            </p:spPr>
            <p:txBody>
              <a:bodyPr>
                <a:normAutofit/>
              </a:bodyPr>
              <a:lstStyle/>
              <a:p>
                <a:pPr>
                  <a:lnSpc>
                    <a:spcPct val="90000"/>
                  </a:lnSpc>
                </a:pPr>
                <a:r>
                  <a:rPr lang="en-US" sz="1800" dirty="0"/>
                  <a:t>PU learning is a binary classification setting where we observe a set of </a:t>
                </a:r>
                <a:r>
                  <a:rPr lang="en-US" sz="1800" b="1" dirty="0"/>
                  <a:t>labeled positives, </a:t>
                </a:r>
                <a:r>
                  <a:rPr lang="en-US" sz="1800" dirty="0"/>
                  <a:t>and a set of </a:t>
                </a:r>
                <a:r>
                  <a:rPr lang="en-US" sz="1800" b="1" dirty="0"/>
                  <a:t>unlabeled examples.</a:t>
                </a:r>
              </a:p>
              <a:p>
                <a:pPr>
                  <a:lnSpc>
                    <a:spcPct val="90000"/>
                  </a:lnSpc>
                </a:pPr>
                <a:r>
                  <a:rPr lang="en-US" sz="1800" dirty="0"/>
                  <a:t>Data input → Positives (true tweets) + Unlabeled tweets.</a:t>
                </a:r>
              </a:p>
              <a:p>
                <a:pPr>
                  <a:lnSpc>
                    <a:spcPct val="90000"/>
                  </a:lnSpc>
                </a:pPr>
                <a:r>
                  <a:rPr lang="en-US" sz="1800" dirty="0"/>
                  <a:t>analyzes the </a:t>
                </a:r>
                <a:r>
                  <a:rPr lang="en-US" sz="1800" b="1" dirty="0"/>
                  <a:t>unlabeled pool</a:t>
                </a:r>
                <a:r>
                  <a:rPr lang="en-US" sz="1800" dirty="0"/>
                  <a:t> and estimates which tweets behave like </a:t>
                </a:r>
                <a:r>
                  <a:rPr lang="en-US" sz="1800" b="1" dirty="0"/>
                  <a:t>negatives (fake) or </a:t>
                </a:r>
                <a:r>
                  <a:rPr lang="en-US" sz="1800" dirty="0"/>
                  <a:t>directly learns </a:t>
                </a:r>
                <a14:m>
                  <m:oMath xmlns:m="http://schemas.openxmlformats.org/officeDocument/2006/math">
                    <m:r>
                      <a:rPr lang="en-US" sz="1800" i="1">
                        <a:latin typeface="Cambria Math" panose="02040503050406030204" pitchFamily="18" charset="0"/>
                      </a:rPr>
                      <m:t>𝑃</m:t>
                    </m:r>
                    <m:d>
                      <m:dPr>
                        <m:ctrlPr>
                          <a:rPr lang="ar-AE" sz="1800" i="1">
                            <a:latin typeface="Cambria Math" panose="02040503050406030204" pitchFamily="18" charset="0"/>
                          </a:rPr>
                        </m:ctrlPr>
                      </m:dPr>
                      <m:e>
                        <m:r>
                          <a:rPr lang="ar-AE" sz="1800" i="1">
                            <a:latin typeface="Cambria Math" panose="02040503050406030204" pitchFamily="18" charset="0"/>
                          </a:rPr>
                          <m:t>𝑦</m:t>
                        </m:r>
                        <m:r>
                          <a:rPr lang="ar-AE" sz="1800">
                            <a:latin typeface="Cambria Math" panose="02040503050406030204" pitchFamily="18" charset="0"/>
                          </a:rPr>
                          <m:t>=</m:t>
                        </m:r>
                        <m:r>
                          <a:rPr lang="ar-AE" sz="1800">
                            <a:latin typeface="Cambria Math" panose="02040503050406030204" pitchFamily="18" charset="0"/>
                          </a:rPr>
                          <m:t>1</m:t>
                        </m:r>
                        <m:r>
                          <a:rPr lang="ar-AE" sz="1800">
                            <a:latin typeface="Cambria Math" panose="02040503050406030204" pitchFamily="18" charset="0"/>
                          </a:rPr>
                          <m:t>∣</m:t>
                        </m:r>
                        <m:r>
                          <a:rPr lang="ar-AE" sz="1800" i="1">
                            <a:latin typeface="Cambria Math" panose="02040503050406030204" pitchFamily="18" charset="0"/>
                          </a:rPr>
                          <m:t>𝑥</m:t>
                        </m:r>
                      </m:e>
                    </m:d>
                  </m:oMath>
                </a14:m>
                <a:r>
                  <a:rPr lang="en-US" sz="1800" dirty="0"/>
                  <a:t>from </a:t>
                </a:r>
                <a:r>
                  <a:rPr lang="en-US" sz="1800" b="1" dirty="0"/>
                  <a:t>P + U</a:t>
                </a:r>
                <a:r>
                  <a:rPr lang="en-US" sz="1800" dirty="0"/>
                  <a:t> using PU strategies</a:t>
                </a:r>
              </a:p>
              <a:p>
                <a:pPr>
                  <a:lnSpc>
                    <a:spcPct val="90000"/>
                  </a:lnSpc>
                </a:pPr>
                <a:endParaRPr lang="en-US" sz="2400" dirty="0"/>
              </a:p>
              <a:p>
                <a:pPr>
                  <a:lnSpc>
                    <a:spcPct val="90000"/>
                  </a:lnSpc>
                </a:pPr>
                <a:endParaRPr lang="en-US" sz="2400" dirty="0"/>
              </a:p>
            </p:txBody>
          </p:sp>
        </mc:Choice>
        <mc:Fallback xmlns="">
          <p:sp>
            <p:nvSpPr>
              <p:cNvPr id="3" name="Content Placeholder 2">
                <a:extLst>
                  <a:ext uri="{FF2B5EF4-FFF2-40B4-BE49-F238E27FC236}">
                    <a16:creationId xmlns:a16="http://schemas.microsoft.com/office/drawing/2014/main" id="{B44CE19A-1B8F-6CC4-D946-BA80C8509117}"/>
                  </a:ext>
                </a:extLst>
              </p:cNvPr>
              <p:cNvSpPr>
                <a:spLocks noGrp="1" noRot="1" noChangeAspect="1" noMove="1" noResize="1" noEditPoints="1" noAdjustHandles="1" noChangeArrowheads="1" noChangeShapeType="1" noTextEdit="1"/>
              </p:cNvSpPr>
              <p:nvPr>
                <p:ph sz="half" idx="1"/>
              </p:nvPr>
            </p:nvSpPr>
            <p:spPr>
              <a:xfrm>
                <a:off x="151250" y="105093"/>
                <a:ext cx="5462671" cy="2438759"/>
              </a:xfrm>
              <a:blipFill>
                <a:blip r:embed="rId3"/>
                <a:stretch>
                  <a:fillRect l="-781" t="-2250" r="-1786" b="-3500"/>
                </a:stretch>
              </a:blipFill>
            </p:spPr>
            <p:txBody>
              <a:bodyPr/>
              <a:lstStyle/>
              <a:p>
                <a:r>
                  <a:rPr lang="en-US">
                    <a:noFill/>
                  </a:rPr>
                  <a:t> </a:t>
                </a:r>
              </a:p>
            </p:txBody>
          </p:sp>
        </mc:Fallback>
      </mc:AlternateContent>
      <p:pic>
        <p:nvPicPr>
          <p:cNvPr id="8197" name="Picture 5" descr="tinyML Talks Phoenix: Positive Unlabeled Learning for Tiny ML">
            <a:extLst>
              <a:ext uri="{FF2B5EF4-FFF2-40B4-BE49-F238E27FC236}">
                <a16:creationId xmlns:a16="http://schemas.microsoft.com/office/drawing/2014/main" id="{C3ED833E-DD95-EBC7-090A-9E6FD64C1282}"/>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5844" t="18816" r="5725" b="16458"/>
          <a:stretch>
            <a:fillRect/>
          </a:stretch>
        </p:blipFill>
        <p:spPr bwMode="auto">
          <a:xfrm>
            <a:off x="303356" y="2617524"/>
            <a:ext cx="5603702" cy="2946882"/>
          </a:xfrm>
          <a:prstGeom prst="rect">
            <a:avLst/>
          </a:prstGeom>
          <a:solidFill>
            <a:srgbClr val="FFFFFF"/>
          </a:solidFill>
        </p:spPr>
      </p:pic>
      <p:sp>
        <p:nvSpPr>
          <p:cNvPr id="9" name="Content Placeholder 2">
            <a:extLst>
              <a:ext uri="{FF2B5EF4-FFF2-40B4-BE49-F238E27FC236}">
                <a16:creationId xmlns:a16="http://schemas.microsoft.com/office/drawing/2014/main" id="{E00805BE-080C-82A3-8DF4-75F3AF06AB73}"/>
              </a:ext>
            </a:extLst>
          </p:cNvPr>
          <p:cNvSpPr txBox="1">
            <a:spLocks/>
          </p:cNvSpPr>
          <p:nvPr/>
        </p:nvSpPr>
        <p:spPr>
          <a:xfrm>
            <a:off x="5907058" y="525457"/>
            <a:ext cx="5462671" cy="17193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800" dirty="0">
                <a:solidFill>
                  <a:schemeClr val="tx2"/>
                </a:solidFill>
              </a:rPr>
              <a:t>Goal : To </a:t>
            </a:r>
            <a:r>
              <a:rPr lang="en-US" sz="1800" b="1" dirty="0">
                <a:solidFill>
                  <a:schemeClr val="tx2"/>
                </a:solidFill>
              </a:rPr>
              <a:t>detect fake tweets</a:t>
            </a:r>
            <a:r>
              <a:rPr lang="en-US" sz="1800" dirty="0">
                <a:solidFill>
                  <a:schemeClr val="tx2"/>
                </a:solidFill>
              </a:rPr>
              <a:t> when we mainly have,</a:t>
            </a:r>
          </a:p>
          <a:p>
            <a:r>
              <a:rPr lang="en-US" sz="1800" dirty="0">
                <a:solidFill>
                  <a:schemeClr val="tx2"/>
                </a:solidFill>
              </a:rPr>
              <a:t>Create a </a:t>
            </a:r>
            <a:r>
              <a:rPr lang="en-US" sz="1800" b="1" dirty="0">
                <a:solidFill>
                  <a:schemeClr val="tx2"/>
                </a:solidFill>
              </a:rPr>
              <a:t>small, reliable set of labeled true tweets</a:t>
            </a:r>
            <a:endParaRPr lang="en-US" sz="1800" dirty="0">
              <a:solidFill>
                <a:schemeClr val="tx2"/>
              </a:solidFill>
            </a:endParaRPr>
          </a:p>
          <a:p>
            <a:r>
              <a:rPr lang="en-US" sz="1800" dirty="0">
                <a:solidFill>
                  <a:schemeClr val="tx2"/>
                </a:solidFill>
              </a:rPr>
              <a:t>a </a:t>
            </a:r>
            <a:r>
              <a:rPr lang="en-US" sz="1800" b="1" dirty="0">
                <a:solidFill>
                  <a:schemeClr val="tx2"/>
                </a:solidFill>
              </a:rPr>
              <a:t>large unlabeled set</a:t>
            </a:r>
            <a:r>
              <a:rPr lang="en-US" sz="1800" dirty="0">
                <a:solidFill>
                  <a:schemeClr val="tx2"/>
                </a:solidFill>
              </a:rPr>
              <a:t> that mixes true and fake</a:t>
            </a:r>
          </a:p>
          <a:p>
            <a:pPr>
              <a:lnSpc>
                <a:spcPct val="90000"/>
              </a:lnSpc>
            </a:pPr>
            <a:endParaRPr lang="en-US" sz="2400" dirty="0"/>
          </a:p>
          <a:p>
            <a:pPr>
              <a:lnSpc>
                <a:spcPct val="90000"/>
              </a:lnSpc>
            </a:pPr>
            <a:endParaRPr lang="en-US" sz="2400" dirty="0"/>
          </a:p>
        </p:txBody>
      </p:sp>
      <p:pic>
        <p:nvPicPr>
          <p:cNvPr id="12" name="Picture 11">
            <a:extLst>
              <a:ext uri="{FF2B5EF4-FFF2-40B4-BE49-F238E27FC236}">
                <a16:creationId xmlns:a16="http://schemas.microsoft.com/office/drawing/2014/main" id="{4C351044-51A5-0CEE-FAA2-12282387DF33}"/>
              </a:ext>
            </a:extLst>
          </p:cNvPr>
          <p:cNvPicPr>
            <a:picLocks noChangeAspect="1"/>
          </p:cNvPicPr>
          <p:nvPr/>
        </p:nvPicPr>
        <p:blipFill>
          <a:blip r:embed="rId5"/>
          <a:stretch>
            <a:fillRect/>
          </a:stretch>
        </p:blipFill>
        <p:spPr>
          <a:xfrm>
            <a:off x="6323266" y="2617523"/>
            <a:ext cx="5603701" cy="2981551"/>
          </a:xfrm>
          <a:prstGeom prst="rect">
            <a:avLst/>
          </a:prstGeom>
        </p:spPr>
      </p:pic>
    </p:spTree>
    <p:extLst>
      <p:ext uri="{BB962C8B-B14F-4D97-AF65-F5344CB8AC3E}">
        <p14:creationId xmlns:p14="http://schemas.microsoft.com/office/powerpoint/2010/main" val="1890876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C59C-1B41-BBEE-999A-965DDAF32406}"/>
              </a:ext>
            </a:extLst>
          </p:cNvPr>
          <p:cNvSpPr>
            <a:spLocks noGrp="1"/>
          </p:cNvSpPr>
          <p:nvPr>
            <p:ph type="title"/>
          </p:nvPr>
        </p:nvSpPr>
        <p:spPr>
          <a:xfrm>
            <a:off x="2592377" y="-3148"/>
            <a:ext cx="7007245" cy="605642"/>
          </a:xfrm>
        </p:spPr>
        <p:txBody>
          <a:bodyPr anchor="ctr">
            <a:normAutofit fontScale="90000"/>
          </a:bodyPr>
          <a:lstStyle/>
          <a:p>
            <a:r>
              <a:rPr lang="en-US" dirty="0"/>
              <a:t>Methodology &amp; PU Setup</a:t>
            </a:r>
          </a:p>
        </p:txBody>
      </p:sp>
      <p:graphicFrame>
        <p:nvGraphicFramePr>
          <p:cNvPr id="12" name="Content Placeholder 2">
            <a:extLst>
              <a:ext uri="{FF2B5EF4-FFF2-40B4-BE49-F238E27FC236}">
                <a16:creationId xmlns:a16="http://schemas.microsoft.com/office/drawing/2014/main" id="{5638F6B1-2B8F-DDA5-3277-39476E97B93D}"/>
              </a:ext>
            </a:extLst>
          </p:cNvPr>
          <p:cNvGraphicFramePr>
            <a:graphicFrameLocks noGrp="1"/>
          </p:cNvGraphicFramePr>
          <p:nvPr>
            <p:ph idx="1"/>
            <p:extLst>
              <p:ext uri="{D42A27DB-BD31-4B8C-83A1-F6EECF244321}">
                <p14:modId xmlns:p14="http://schemas.microsoft.com/office/powerpoint/2010/main" val="4116754057"/>
              </p:ext>
            </p:extLst>
          </p:nvPr>
        </p:nvGraphicFramePr>
        <p:xfrm>
          <a:off x="-679344" y="691166"/>
          <a:ext cx="5571553" cy="5190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B948670C-0D1F-B5ED-CCFD-F04C74F9E5F5}"/>
              </a:ext>
            </a:extLst>
          </p:cNvPr>
          <p:cNvPicPr>
            <a:picLocks noChangeAspect="1"/>
          </p:cNvPicPr>
          <p:nvPr/>
        </p:nvPicPr>
        <p:blipFill>
          <a:blip r:embed="rId7"/>
          <a:stretch>
            <a:fillRect/>
          </a:stretch>
        </p:blipFill>
        <p:spPr>
          <a:xfrm>
            <a:off x="4139604" y="1093705"/>
            <a:ext cx="5106234" cy="3447279"/>
          </a:xfrm>
          <a:prstGeom prst="rect">
            <a:avLst/>
          </a:prstGeom>
        </p:spPr>
      </p:pic>
      <p:sp>
        <p:nvSpPr>
          <p:cNvPr id="11" name="TextBox 10">
            <a:extLst>
              <a:ext uri="{FF2B5EF4-FFF2-40B4-BE49-F238E27FC236}">
                <a16:creationId xmlns:a16="http://schemas.microsoft.com/office/drawing/2014/main" id="{1214654C-292F-FBE9-FAED-259E078743D9}"/>
              </a:ext>
            </a:extLst>
          </p:cNvPr>
          <p:cNvSpPr txBox="1"/>
          <p:nvPr/>
        </p:nvSpPr>
        <p:spPr>
          <a:xfrm>
            <a:off x="4170993" y="4614549"/>
            <a:ext cx="6391275"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Labeled Positives (P): 16,556 tweets       </a:t>
            </a:r>
            <a:r>
              <a:rPr lang="en-US" dirty="0"/>
              <a:t>1’s</a:t>
            </a:r>
            <a:endParaRPr lang="en-US" b="1" dirty="0"/>
          </a:p>
          <a:p>
            <a:pPr marL="285750" indent="-285750">
              <a:buFont typeface="Arial" panose="020B0604020202020204" pitchFamily="34" charset="0"/>
              <a:buChar char="•"/>
            </a:pPr>
            <a:r>
              <a:rPr lang="en-US" b="1" dirty="0"/>
              <a:t>Unlabeled pool (U, mixed): 90,802 tweets        </a:t>
            </a:r>
            <a:r>
              <a:rPr lang="en-US" dirty="0"/>
              <a:t>0’s</a:t>
            </a:r>
            <a:r>
              <a:rPr lang="en-US" b="1" dirty="0"/>
              <a:t>        </a:t>
            </a:r>
          </a:p>
          <a:p>
            <a:r>
              <a:rPr lang="en-US" b="1" dirty="0"/>
              <a:t>	~52000 – Fake tweets.</a:t>
            </a:r>
            <a:br>
              <a:rPr lang="en-US" b="1" dirty="0"/>
            </a:br>
            <a:r>
              <a:rPr lang="en-US" b="1" dirty="0"/>
              <a:t>	~38000 – Real Tweets</a:t>
            </a:r>
          </a:p>
          <a:p>
            <a:r>
              <a:rPr lang="en-US" dirty="0"/>
              <a:t>	</a:t>
            </a:r>
          </a:p>
          <a:p>
            <a:endParaRPr lang="en-US" dirty="0"/>
          </a:p>
        </p:txBody>
      </p:sp>
      <p:sp>
        <p:nvSpPr>
          <p:cNvPr id="16" name="TextBox 15">
            <a:extLst>
              <a:ext uri="{FF2B5EF4-FFF2-40B4-BE49-F238E27FC236}">
                <a16:creationId xmlns:a16="http://schemas.microsoft.com/office/drawing/2014/main" id="{3DC6D2D9-FA25-BB6F-4DD4-9FBF9D5741B4}"/>
              </a:ext>
            </a:extLst>
          </p:cNvPr>
          <p:cNvSpPr txBox="1"/>
          <p:nvPr/>
        </p:nvSpPr>
        <p:spPr>
          <a:xfrm>
            <a:off x="9345913" y="1259070"/>
            <a:ext cx="1098853" cy="1292662"/>
          </a:xfrm>
          <a:prstGeom prst="rect">
            <a:avLst/>
          </a:prstGeom>
          <a:noFill/>
        </p:spPr>
        <p:txBody>
          <a:bodyPr wrap="square" rtlCol="0">
            <a:spAutoFit/>
          </a:bodyPr>
          <a:lstStyle/>
          <a:p>
            <a:r>
              <a:rPr lang="en-US" dirty="0"/>
              <a:t>Positives</a:t>
            </a:r>
          </a:p>
          <a:p>
            <a:r>
              <a:rPr lang="en-US" dirty="0"/>
              <a:t>       </a:t>
            </a:r>
          </a:p>
          <a:p>
            <a:r>
              <a:rPr lang="en-US" sz="1400" dirty="0"/>
              <a:t>Real Tweet</a:t>
            </a:r>
          </a:p>
          <a:p>
            <a:endParaRPr lang="en-US" sz="1400" dirty="0"/>
          </a:p>
          <a:p>
            <a:r>
              <a:rPr lang="en-US" sz="1400" dirty="0"/>
              <a:t>        1’s</a:t>
            </a:r>
          </a:p>
        </p:txBody>
      </p:sp>
      <p:cxnSp>
        <p:nvCxnSpPr>
          <p:cNvPr id="18" name="Straight Arrow Connector 17">
            <a:extLst>
              <a:ext uri="{FF2B5EF4-FFF2-40B4-BE49-F238E27FC236}">
                <a16:creationId xmlns:a16="http://schemas.microsoft.com/office/drawing/2014/main" id="{AEFB8982-34FD-3451-951C-6E455DD6A45E}"/>
              </a:ext>
            </a:extLst>
          </p:cNvPr>
          <p:cNvCxnSpPr/>
          <p:nvPr/>
        </p:nvCxnSpPr>
        <p:spPr>
          <a:xfrm>
            <a:off x="9873803" y="1541172"/>
            <a:ext cx="0" cy="240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105A967-D563-A5F7-2774-3A58E810E70C}"/>
              </a:ext>
            </a:extLst>
          </p:cNvPr>
          <p:cNvCxnSpPr/>
          <p:nvPr/>
        </p:nvCxnSpPr>
        <p:spPr>
          <a:xfrm>
            <a:off x="9873803" y="2045594"/>
            <a:ext cx="0" cy="240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5028464-0C47-E15A-F39A-1019C02FA117}"/>
              </a:ext>
            </a:extLst>
          </p:cNvPr>
          <p:cNvSpPr txBox="1"/>
          <p:nvPr/>
        </p:nvSpPr>
        <p:spPr>
          <a:xfrm>
            <a:off x="10444766" y="2770988"/>
            <a:ext cx="1416676" cy="1477328"/>
          </a:xfrm>
          <a:prstGeom prst="rect">
            <a:avLst/>
          </a:prstGeom>
          <a:noFill/>
        </p:spPr>
        <p:txBody>
          <a:bodyPr wrap="square">
            <a:spAutoFit/>
          </a:bodyPr>
          <a:lstStyle/>
          <a:p>
            <a:r>
              <a:rPr lang="en-US" dirty="0"/>
              <a:t>Negatives</a:t>
            </a:r>
          </a:p>
          <a:p>
            <a:r>
              <a:rPr lang="en-US" dirty="0"/>
              <a:t>       </a:t>
            </a:r>
          </a:p>
          <a:p>
            <a:r>
              <a:rPr lang="en-US" sz="1800" dirty="0"/>
              <a:t>Fake Tweet</a:t>
            </a:r>
          </a:p>
          <a:p>
            <a:endParaRPr lang="en-US" sz="1800" dirty="0"/>
          </a:p>
          <a:p>
            <a:r>
              <a:rPr lang="en-US" sz="1800" dirty="0"/>
              <a:t>       0’s</a:t>
            </a:r>
          </a:p>
        </p:txBody>
      </p:sp>
      <p:cxnSp>
        <p:nvCxnSpPr>
          <p:cNvPr id="22" name="Straight Arrow Connector 21">
            <a:extLst>
              <a:ext uri="{FF2B5EF4-FFF2-40B4-BE49-F238E27FC236}">
                <a16:creationId xmlns:a16="http://schemas.microsoft.com/office/drawing/2014/main" id="{46C53802-8970-20EE-9246-8652237D235F}"/>
              </a:ext>
            </a:extLst>
          </p:cNvPr>
          <p:cNvCxnSpPr/>
          <p:nvPr/>
        </p:nvCxnSpPr>
        <p:spPr>
          <a:xfrm>
            <a:off x="11047927" y="3104350"/>
            <a:ext cx="0" cy="240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1F97B85-FBE1-0EB1-8942-B7A705D0E061}"/>
              </a:ext>
            </a:extLst>
          </p:cNvPr>
          <p:cNvCxnSpPr/>
          <p:nvPr/>
        </p:nvCxnSpPr>
        <p:spPr>
          <a:xfrm>
            <a:off x="11058660" y="3640428"/>
            <a:ext cx="0" cy="240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CD8E14F-7133-BE9B-6F5E-28A3511F910C}"/>
              </a:ext>
            </a:extLst>
          </p:cNvPr>
          <p:cNvCxnSpPr>
            <a:cxnSpLocks/>
          </p:cNvCxnSpPr>
          <p:nvPr/>
        </p:nvCxnSpPr>
        <p:spPr>
          <a:xfrm>
            <a:off x="8278970" y="4812406"/>
            <a:ext cx="2726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51F882C-8EFF-105A-AC45-B2D58ABA3869}"/>
              </a:ext>
            </a:extLst>
          </p:cNvPr>
          <p:cNvCxnSpPr>
            <a:cxnSpLocks/>
          </p:cNvCxnSpPr>
          <p:nvPr/>
        </p:nvCxnSpPr>
        <p:spPr>
          <a:xfrm>
            <a:off x="8895963" y="5108988"/>
            <a:ext cx="2726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0077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B0D17-487C-2447-EBC8-6034206AB0E4}"/>
              </a:ext>
            </a:extLst>
          </p:cNvPr>
          <p:cNvSpPr>
            <a:spLocks noGrp="1"/>
          </p:cNvSpPr>
          <p:nvPr>
            <p:ph type="title"/>
          </p:nvPr>
        </p:nvSpPr>
        <p:spPr>
          <a:xfrm>
            <a:off x="204187" y="5506"/>
            <a:ext cx="4890448" cy="480537"/>
          </a:xfrm>
        </p:spPr>
        <p:txBody>
          <a:bodyPr>
            <a:noAutofit/>
          </a:bodyPr>
          <a:lstStyle/>
          <a:p>
            <a:r>
              <a:rPr lang="en-US" sz="2400" dirty="0"/>
              <a:t>PU Learning -  Confusion Matrix </a:t>
            </a:r>
          </a:p>
        </p:txBody>
      </p:sp>
      <p:sp>
        <p:nvSpPr>
          <p:cNvPr id="4" name="Rectangle 1">
            <a:extLst>
              <a:ext uri="{FF2B5EF4-FFF2-40B4-BE49-F238E27FC236}">
                <a16:creationId xmlns:a16="http://schemas.microsoft.com/office/drawing/2014/main" id="{B3D818D2-AABB-B98D-6843-40871672AD19}"/>
              </a:ext>
            </a:extLst>
          </p:cNvPr>
          <p:cNvSpPr>
            <a:spLocks noGrp="1" noChangeArrowheads="1"/>
          </p:cNvSpPr>
          <p:nvPr>
            <p:ph idx="1"/>
          </p:nvPr>
        </p:nvSpPr>
        <p:spPr bwMode="auto">
          <a:xfrm>
            <a:off x="6314365" y="619125"/>
            <a:ext cx="5801072"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Elkan–Noto PU</a:t>
            </a:r>
            <a:r>
              <a:rPr kumimoji="0" lang="en-US" altLang="en-US" sz="1800" b="0" i="0" u="none" strike="noStrike" cap="none" normalizeH="0" baseline="0" dirty="0">
                <a:ln>
                  <a:noFill/>
                </a:ln>
                <a:solidFill>
                  <a:schemeClr val="tx1"/>
                </a:solidFill>
                <a:effectLst/>
                <a:latin typeface="Arial" panose="020B0604020202020204" pitchFamily="34" charset="0"/>
              </a:rPr>
              <a:t>: Best overall balance – high correct Fake and Real counts, with relatively low mistakes in both directions.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0" indent="0" defTabSz="914400" eaLnBrk="0" fontAlgn="base" hangingPunct="0">
              <a:spcBef>
                <a:spcPct val="0"/>
              </a:spcBef>
              <a:spcAft>
                <a:spcPct val="0"/>
              </a:spcAft>
              <a:buFontTx/>
              <a:buChar char="•"/>
            </a:pPr>
            <a:r>
              <a:rPr lang="en-US" sz="1800" b="1" dirty="0"/>
              <a:t>PU Bagging</a:t>
            </a:r>
            <a:r>
              <a:rPr lang="en-US" sz="1800" dirty="0"/>
              <a:t>: Catches many Fake tweets, but mislabels a large number of Real tweets as Fake (more false alarms).</a:t>
            </a:r>
          </a:p>
          <a:p>
            <a:pPr marL="0" lvl="0" indent="0" defTabSz="914400" eaLnBrk="0" fontAlgn="base" hangingPunct="0">
              <a:spcBef>
                <a:spcPct val="0"/>
              </a:spcBef>
              <a:spcAft>
                <a:spcPct val="0"/>
              </a:spcAft>
              <a:buFontTx/>
              <a:buChar char="•"/>
            </a:pPr>
            <a:endParaRPr lang="en-US" sz="1800" dirty="0"/>
          </a:p>
          <a:p>
            <a:pPr marL="0" lvl="0" indent="0" defTabSz="914400" eaLnBrk="0" fontAlgn="base" hangingPunct="0">
              <a:spcBef>
                <a:spcPct val="0"/>
              </a:spcBef>
              <a:spcAft>
                <a:spcPct val="0"/>
              </a:spcAft>
              <a:buFontTx/>
              <a:buChar char="•"/>
            </a:pPr>
            <a:r>
              <a:rPr lang="en-US" sz="1800" b="1" dirty="0"/>
              <a:t>PU SVM</a:t>
            </a:r>
            <a:r>
              <a:rPr lang="en-US" sz="1800" dirty="0"/>
              <a:t>: Highest confusion – struggles with both classes, giving the lowest correct Real predictions among all methods.</a:t>
            </a:r>
          </a:p>
          <a:p>
            <a:pPr marL="0" lvl="0" indent="0" defTabSz="914400" eaLnBrk="0" fontAlgn="base" hangingPunct="0">
              <a:spcBef>
                <a:spcPct val="0"/>
              </a:spcBef>
              <a:spcAft>
                <a:spcPct val="0"/>
              </a:spcAft>
              <a:buFontTx/>
              <a:buChar char="•"/>
            </a:pPr>
            <a:endParaRPr lang="en-US" sz="1800" dirty="0"/>
          </a:p>
          <a:p>
            <a:pPr marL="0" lvl="0" indent="0" defTabSz="914400" eaLnBrk="0" fontAlgn="base" hangingPunct="0">
              <a:spcBef>
                <a:spcPct val="0"/>
              </a:spcBef>
              <a:spcAft>
                <a:spcPct val="0"/>
              </a:spcAft>
              <a:buFontTx/>
              <a:buChar char="•"/>
            </a:pPr>
            <a:r>
              <a:rPr lang="en-US" sz="1800" b="1" dirty="0"/>
              <a:t>Two-Step PU</a:t>
            </a:r>
            <a:r>
              <a:rPr lang="en-US" sz="1800" dirty="0"/>
              <a:t>: Very good at protecting Real news (few </a:t>
            </a:r>
            <a:r>
              <a:rPr lang="en-US" sz="1800" dirty="0" err="1"/>
              <a:t>Real→Fake</a:t>
            </a:r>
            <a:r>
              <a:rPr lang="en-US" sz="1800" dirty="0"/>
              <a:t> errors), but misses many Fake tweets (more </a:t>
            </a:r>
            <a:r>
              <a:rPr lang="en-US" sz="1800" dirty="0" err="1"/>
              <a:t>Fake→Real</a:t>
            </a:r>
            <a:r>
              <a:rPr lang="en-US" sz="1800" dirty="0"/>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BC05D0A-EA24-8C1D-AB05-106FA2D1DBD7}"/>
              </a:ext>
            </a:extLst>
          </p:cNvPr>
          <p:cNvPicPr>
            <a:picLocks noChangeAspect="1"/>
          </p:cNvPicPr>
          <p:nvPr/>
        </p:nvPicPr>
        <p:blipFill>
          <a:blip r:embed="rId3"/>
          <a:stretch>
            <a:fillRect/>
          </a:stretch>
        </p:blipFill>
        <p:spPr>
          <a:xfrm>
            <a:off x="340620" y="619125"/>
            <a:ext cx="2866219" cy="2179213"/>
          </a:xfrm>
          <a:prstGeom prst="rect">
            <a:avLst/>
          </a:prstGeom>
        </p:spPr>
      </p:pic>
      <p:pic>
        <p:nvPicPr>
          <p:cNvPr id="6" name="Picture 5">
            <a:extLst>
              <a:ext uri="{FF2B5EF4-FFF2-40B4-BE49-F238E27FC236}">
                <a16:creationId xmlns:a16="http://schemas.microsoft.com/office/drawing/2014/main" id="{52F4C227-B3DB-16CD-0235-F042210B1992}"/>
              </a:ext>
            </a:extLst>
          </p:cNvPr>
          <p:cNvPicPr>
            <a:picLocks noChangeAspect="1"/>
          </p:cNvPicPr>
          <p:nvPr/>
        </p:nvPicPr>
        <p:blipFill>
          <a:blip r:embed="rId4"/>
          <a:stretch>
            <a:fillRect/>
          </a:stretch>
        </p:blipFill>
        <p:spPr>
          <a:xfrm>
            <a:off x="3285588" y="619125"/>
            <a:ext cx="2866219" cy="2179213"/>
          </a:xfrm>
          <a:prstGeom prst="rect">
            <a:avLst/>
          </a:prstGeom>
        </p:spPr>
      </p:pic>
      <p:pic>
        <p:nvPicPr>
          <p:cNvPr id="7" name="Picture 6">
            <a:extLst>
              <a:ext uri="{FF2B5EF4-FFF2-40B4-BE49-F238E27FC236}">
                <a16:creationId xmlns:a16="http://schemas.microsoft.com/office/drawing/2014/main" id="{7A613EEC-A55A-FE24-6FF5-7BA2BE236863}"/>
              </a:ext>
            </a:extLst>
          </p:cNvPr>
          <p:cNvPicPr>
            <a:picLocks noChangeAspect="1"/>
          </p:cNvPicPr>
          <p:nvPr/>
        </p:nvPicPr>
        <p:blipFill>
          <a:blip r:embed="rId5"/>
          <a:stretch>
            <a:fillRect/>
          </a:stretch>
        </p:blipFill>
        <p:spPr>
          <a:xfrm>
            <a:off x="340619" y="2931420"/>
            <a:ext cx="2866219" cy="2179213"/>
          </a:xfrm>
          <a:prstGeom prst="rect">
            <a:avLst/>
          </a:prstGeom>
        </p:spPr>
      </p:pic>
      <p:pic>
        <p:nvPicPr>
          <p:cNvPr id="8" name="Picture 7">
            <a:extLst>
              <a:ext uri="{FF2B5EF4-FFF2-40B4-BE49-F238E27FC236}">
                <a16:creationId xmlns:a16="http://schemas.microsoft.com/office/drawing/2014/main" id="{F268B7DF-61F9-5E0B-6CF4-9EF5164E3123}"/>
              </a:ext>
            </a:extLst>
          </p:cNvPr>
          <p:cNvPicPr>
            <a:picLocks noChangeAspect="1"/>
          </p:cNvPicPr>
          <p:nvPr/>
        </p:nvPicPr>
        <p:blipFill>
          <a:blip r:embed="rId6"/>
          <a:stretch>
            <a:fillRect/>
          </a:stretch>
        </p:blipFill>
        <p:spPr>
          <a:xfrm>
            <a:off x="3285588" y="2931419"/>
            <a:ext cx="2866219" cy="2179213"/>
          </a:xfrm>
          <a:prstGeom prst="rect">
            <a:avLst/>
          </a:prstGeom>
        </p:spPr>
      </p:pic>
    </p:spTree>
    <p:extLst>
      <p:ext uri="{BB962C8B-B14F-4D97-AF65-F5344CB8AC3E}">
        <p14:creationId xmlns:p14="http://schemas.microsoft.com/office/powerpoint/2010/main" val="2929819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295C9-4866-8F32-C9E4-A99DCB42C2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EED4A-B2CA-A70A-6B03-0E41C81E0109}"/>
              </a:ext>
            </a:extLst>
          </p:cNvPr>
          <p:cNvSpPr>
            <a:spLocks noGrp="1"/>
          </p:cNvSpPr>
          <p:nvPr>
            <p:ph type="title"/>
          </p:nvPr>
        </p:nvSpPr>
        <p:spPr>
          <a:xfrm>
            <a:off x="41966" y="69058"/>
            <a:ext cx="2843226" cy="411161"/>
          </a:xfrm>
        </p:spPr>
        <p:txBody>
          <a:bodyPr>
            <a:normAutofit fontScale="90000"/>
          </a:bodyPr>
          <a:lstStyle/>
          <a:p>
            <a:r>
              <a:rPr lang="en-US" sz="2400" dirty="0"/>
              <a:t>ROC-AUC Curves</a:t>
            </a:r>
          </a:p>
        </p:txBody>
      </p:sp>
      <p:pic>
        <p:nvPicPr>
          <p:cNvPr id="4" name="Picture 3">
            <a:extLst>
              <a:ext uri="{FF2B5EF4-FFF2-40B4-BE49-F238E27FC236}">
                <a16:creationId xmlns:a16="http://schemas.microsoft.com/office/drawing/2014/main" id="{8BB09724-367D-823E-E2DB-787AC54E951D}"/>
              </a:ext>
            </a:extLst>
          </p:cNvPr>
          <p:cNvPicPr>
            <a:picLocks noChangeAspect="1"/>
          </p:cNvPicPr>
          <p:nvPr/>
        </p:nvPicPr>
        <p:blipFill>
          <a:blip r:embed="rId3"/>
          <a:stretch>
            <a:fillRect/>
          </a:stretch>
        </p:blipFill>
        <p:spPr>
          <a:xfrm>
            <a:off x="3686119" y="546611"/>
            <a:ext cx="3291066" cy="2555030"/>
          </a:xfrm>
          <a:prstGeom prst="rect">
            <a:avLst/>
          </a:prstGeom>
        </p:spPr>
      </p:pic>
      <p:pic>
        <p:nvPicPr>
          <p:cNvPr id="7" name="Picture 6">
            <a:extLst>
              <a:ext uri="{FF2B5EF4-FFF2-40B4-BE49-F238E27FC236}">
                <a16:creationId xmlns:a16="http://schemas.microsoft.com/office/drawing/2014/main" id="{F62A2070-ED0D-09AD-88FC-8974535B0EA6}"/>
              </a:ext>
            </a:extLst>
          </p:cNvPr>
          <p:cNvPicPr>
            <a:picLocks noChangeAspect="1"/>
          </p:cNvPicPr>
          <p:nvPr/>
        </p:nvPicPr>
        <p:blipFill>
          <a:blip r:embed="rId4"/>
          <a:stretch>
            <a:fillRect/>
          </a:stretch>
        </p:blipFill>
        <p:spPr>
          <a:xfrm>
            <a:off x="279647" y="546612"/>
            <a:ext cx="3291064" cy="2555029"/>
          </a:xfrm>
          <a:prstGeom prst="rect">
            <a:avLst/>
          </a:prstGeom>
        </p:spPr>
      </p:pic>
      <p:pic>
        <p:nvPicPr>
          <p:cNvPr id="11" name="Picture 10">
            <a:extLst>
              <a:ext uri="{FF2B5EF4-FFF2-40B4-BE49-F238E27FC236}">
                <a16:creationId xmlns:a16="http://schemas.microsoft.com/office/drawing/2014/main" id="{7CA7D11F-1BF1-1F7B-D9C2-7B22135E6C5B}"/>
              </a:ext>
            </a:extLst>
          </p:cNvPr>
          <p:cNvPicPr>
            <a:picLocks noChangeAspect="1"/>
          </p:cNvPicPr>
          <p:nvPr/>
        </p:nvPicPr>
        <p:blipFill>
          <a:blip r:embed="rId5"/>
          <a:stretch>
            <a:fillRect/>
          </a:stretch>
        </p:blipFill>
        <p:spPr>
          <a:xfrm>
            <a:off x="279647" y="3168034"/>
            <a:ext cx="3291064" cy="2555029"/>
          </a:xfrm>
          <a:prstGeom prst="rect">
            <a:avLst/>
          </a:prstGeom>
        </p:spPr>
      </p:pic>
      <p:pic>
        <p:nvPicPr>
          <p:cNvPr id="15" name="Picture 14">
            <a:extLst>
              <a:ext uri="{FF2B5EF4-FFF2-40B4-BE49-F238E27FC236}">
                <a16:creationId xmlns:a16="http://schemas.microsoft.com/office/drawing/2014/main" id="{E4E596AB-FFC6-6245-AD6D-0C9EDD84E706}"/>
              </a:ext>
            </a:extLst>
          </p:cNvPr>
          <p:cNvPicPr>
            <a:picLocks noChangeAspect="1"/>
          </p:cNvPicPr>
          <p:nvPr/>
        </p:nvPicPr>
        <p:blipFill>
          <a:blip r:embed="rId6"/>
          <a:stretch>
            <a:fillRect/>
          </a:stretch>
        </p:blipFill>
        <p:spPr>
          <a:xfrm>
            <a:off x="3686119" y="3168033"/>
            <a:ext cx="3291064" cy="2555029"/>
          </a:xfrm>
          <a:prstGeom prst="rect">
            <a:avLst/>
          </a:prstGeom>
        </p:spPr>
      </p:pic>
      <p:sp>
        <p:nvSpPr>
          <p:cNvPr id="17" name="TextBox 16">
            <a:extLst>
              <a:ext uri="{FF2B5EF4-FFF2-40B4-BE49-F238E27FC236}">
                <a16:creationId xmlns:a16="http://schemas.microsoft.com/office/drawing/2014/main" id="{F597B49B-4B2A-D679-0A7F-D1BF0D17D08E}"/>
              </a:ext>
            </a:extLst>
          </p:cNvPr>
          <p:cNvSpPr txBox="1"/>
          <p:nvPr/>
        </p:nvSpPr>
        <p:spPr>
          <a:xfrm>
            <a:off x="7092591" y="837556"/>
            <a:ext cx="4721629"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Elkan–Noto PU</a:t>
            </a:r>
            <a:r>
              <a:rPr lang="en-US" dirty="0"/>
              <a:t> shows the best separation between true and fake tweets among PU methods, but still below the supervised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Two-Step PU</a:t>
            </a:r>
            <a:r>
              <a:rPr lang="en-US" dirty="0"/>
              <a:t> is a reasonable second choice; </a:t>
            </a:r>
            <a:r>
              <a:rPr lang="en-US" b="1" dirty="0"/>
              <a:t>PU Bagging</a:t>
            </a:r>
            <a:r>
              <a:rPr lang="en-US" dirty="0"/>
              <a:t> and especially </a:t>
            </a:r>
            <a:r>
              <a:rPr lang="en-US" b="1" dirty="0"/>
              <a:t>PU SVM</a:t>
            </a:r>
            <a:r>
              <a:rPr lang="en-US" dirty="0"/>
              <a:t> have only modest discrimination.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PU ROC curves lie </a:t>
            </a:r>
            <a:r>
              <a:rPr lang="en-US" b="1" dirty="0"/>
              <a:t>below the supervised ROC curves</a:t>
            </a:r>
            <a:r>
              <a:rPr lang="en-US" dirty="0"/>
              <a:t> because the model trains on </a:t>
            </a:r>
            <a:r>
              <a:rPr lang="en-US" b="1" dirty="0"/>
              <a:t>positives + noisy unlabeled data</a:t>
            </a:r>
            <a:r>
              <a:rPr lang="en-US" dirty="0"/>
              <a:t>, not on full, clean labels.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models with </a:t>
            </a:r>
            <a:r>
              <a:rPr lang="en-US" b="1" dirty="0"/>
              <a:t>PU bagging</a:t>
            </a:r>
            <a:r>
              <a:rPr lang="en-US" dirty="0"/>
              <a:t> approach and </a:t>
            </a:r>
            <a:r>
              <a:rPr lang="en-US" b="1" dirty="0"/>
              <a:t>PU SVM</a:t>
            </a:r>
            <a:r>
              <a:rPr lang="en-US" dirty="0"/>
              <a:t> underperforms than other PU methods.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97438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4DAAF8B-8F10-3CA3-5840-DAD0186773B2}"/>
              </a:ext>
            </a:extLst>
          </p:cNvPr>
          <p:cNvPicPr>
            <a:picLocks noGrp="1" noChangeAspect="1"/>
          </p:cNvPicPr>
          <p:nvPr>
            <p:ph sz="half" idx="1"/>
          </p:nvPr>
        </p:nvPicPr>
        <p:blipFill>
          <a:blip r:embed="rId3"/>
          <a:stretch>
            <a:fillRect/>
          </a:stretch>
        </p:blipFill>
        <p:spPr>
          <a:xfrm>
            <a:off x="234091" y="800100"/>
            <a:ext cx="2932087" cy="2342112"/>
          </a:xfrm>
          <a:prstGeom prst="rect">
            <a:avLst/>
          </a:prstGeom>
        </p:spPr>
      </p:pic>
      <p:sp>
        <p:nvSpPr>
          <p:cNvPr id="4" name="Content Placeholder 3">
            <a:extLst>
              <a:ext uri="{FF2B5EF4-FFF2-40B4-BE49-F238E27FC236}">
                <a16:creationId xmlns:a16="http://schemas.microsoft.com/office/drawing/2014/main" id="{66D0DF44-8AC1-EFFE-3E1A-8720FE8013E7}"/>
              </a:ext>
            </a:extLst>
          </p:cNvPr>
          <p:cNvSpPr>
            <a:spLocks noGrp="1"/>
          </p:cNvSpPr>
          <p:nvPr>
            <p:ph sz="half" idx="2"/>
          </p:nvPr>
        </p:nvSpPr>
        <p:spPr>
          <a:xfrm>
            <a:off x="6309386" y="800100"/>
            <a:ext cx="5777981" cy="4776531"/>
          </a:xfrm>
        </p:spPr>
        <p:txBody>
          <a:bodyPr>
            <a:normAutofit fontScale="92500"/>
          </a:bodyPr>
          <a:lstStyle/>
          <a:p>
            <a:r>
              <a:rPr lang="en-US" sz="2200" b="1" dirty="0"/>
              <a:t>Elkan–Noto PU</a:t>
            </a:r>
            <a:r>
              <a:rPr lang="en-US" sz="2200" dirty="0"/>
              <a:t> has the highest </a:t>
            </a:r>
            <a:r>
              <a:rPr lang="en-US" sz="2200" b="1" dirty="0"/>
              <a:t>Average Precision (AP ≈ 0.88)</a:t>
            </a:r>
            <a:r>
              <a:rPr lang="en-US" sz="2200" dirty="0"/>
              <a:t> – high precision is maintained even at high recall</a:t>
            </a:r>
          </a:p>
          <a:p>
            <a:endParaRPr lang="en-US" sz="2200" dirty="0"/>
          </a:p>
          <a:p>
            <a:r>
              <a:rPr lang="en-US" sz="2200" b="1" dirty="0"/>
              <a:t>Two-Step PU</a:t>
            </a:r>
            <a:r>
              <a:rPr lang="en-US" sz="2200" dirty="0"/>
              <a:t> is second (</a:t>
            </a:r>
            <a:r>
              <a:rPr lang="en-US" sz="2200" b="1" dirty="0"/>
              <a:t>AP ≈ 0.82</a:t>
            </a:r>
            <a:r>
              <a:rPr lang="en-US" sz="2200" dirty="0"/>
              <a:t>), with slightly lower precision but still a strong curve</a:t>
            </a:r>
          </a:p>
          <a:p>
            <a:endParaRPr lang="en-US" sz="2200" dirty="0"/>
          </a:p>
          <a:p>
            <a:r>
              <a:rPr lang="en-US" sz="2200" b="1" dirty="0"/>
              <a:t>PU Bagging</a:t>
            </a:r>
            <a:r>
              <a:rPr lang="en-US" sz="2200" dirty="0"/>
              <a:t> is moderate (</a:t>
            </a:r>
            <a:r>
              <a:rPr lang="en-US" sz="2200" b="1" dirty="0"/>
              <a:t>AP ≈ 0.70</a:t>
            </a:r>
            <a:r>
              <a:rPr lang="en-US" sz="2200" dirty="0"/>
              <a:t>); precision drops more quickly as we try to recall more positives</a:t>
            </a:r>
          </a:p>
          <a:p>
            <a:endParaRPr lang="en-US" sz="2200" dirty="0"/>
          </a:p>
          <a:p>
            <a:r>
              <a:rPr lang="en-US" sz="2200" b="1" dirty="0"/>
              <a:t>PU SVM</a:t>
            </a:r>
            <a:r>
              <a:rPr lang="en-US" sz="2200" dirty="0"/>
              <a:t> is the weakest (</a:t>
            </a:r>
            <a:r>
              <a:rPr lang="en-US" sz="2200" b="1" dirty="0"/>
              <a:t>AP ≈ 0.63</a:t>
            </a:r>
            <a:r>
              <a:rPr lang="en-US" sz="2200" dirty="0"/>
              <a:t>), only a bit better than the random baseline (</a:t>
            </a:r>
            <a:r>
              <a:rPr lang="en-US" sz="2200" b="1" dirty="0"/>
              <a:t>AP ≈ 0.51</a:t>
            </a:r>
            <a:r>
              <a:rPr lang="en-US" sz="2200" dirty="0"/>
              <a:t>)</a:t>
            </a:r>
          </a:p>
          <a:p>
            <a:endParaRPr lang="en-US" dirty="0"/>
          </a:p>
        </p:txBody>
      </p:sp>
      <p:pic>
        <p:nvPicPr>
          <p:cNvPr id="8" name="Picture 7">
            <a:extLst>
              <a:ext uri="{FF2B5EF4-FFF2-40B4-BE49-F238E27FC236}">
                <a16:creationId xmlns:a16="http://schemas.microsoft.com/office/drawing/2014/main" id="{0C8FB738-40B8-7EE3-8EF8-B7BF325B4093}"/>
              </a:ext>
            </a:extLst>
          </p:cNvPr>
          <p:cNvPicPr>
            <a:picLocks noChangeAspect="1"/>
          </p:cNvPicPr>
          <p:nvPr/>
        </p:nvPicPr>
        <p:blipFill>
          <a:blip r:embed="rId4"/>
          <a:stretch>
            <a:fillRect/>
          </a:stretch>
        </p:blipFill>
        <p:spPr>
          <a:xfrm>
            <a:off x="3271738" y="800099"/>
            <a:ext cx="2932088" cy="2342113"/>
          </a:xfrm>
          <a:prstGeom prst="rect">
            <a:avLst/>
          </a:prstGeom>
        </p:spPr>
      </p:pic>
      <p:pic>
        <p:nvPicPr>
          <p:cNvPr id="10" name="Picture 9">
            <a:extLst>
              <a:ext uri="{FF2B5EF4-FFF2-40B4-BE49-F238E27FC236}">
                <a16:creationId xmlns:a16="http://schemas.microsoft.com/office/drawing/2014/main" id="{5803E844-63D2-BDF2-337E-6588886D46BB}"/>
              </a:ext>
            </a:extLst>
          </p:cNvPr>
          <p:cNvPicPr>
            <a:picLocks noChangeAspect="1"/>
          </p:cNvPicPr>
          <p:nvPr/>
        </p:nvPicPr>
        <p:blipFill>
          <a:blip r:embed="rId5"/>
          <a:stretch>
            <a:fillRect/>
          </a:stretch>
        </p:blipFill>
        <p:spPr>
          <a:xfrm>
            <a:off x="234091" y="3234519"/>
            <a:ext cx="2932087" cy="2342112"/>
          </a:xfrm>
          <a:prstGeom prst="rect">
            <a:avLst/>
          </a:prstGeom>
        </p:spPr>
      </p:pic>
      <p:pic>
        <p:nvPicPr>
          <p:cNvPr id="12" name="Picture 11">
            <a:extLst>
              <a:ext uri="{FF2B5EF4-FFF2-40B4-BE49-F238E27FC236}">
                <a16:creationId xmlns:a16="http://schemas.microsoft.com/office/drawing/2014/main" id="{648CB704-8F9D-7B7E-88E5-8CA95779C17F}"/>
              </a:ext>
            </a:extLst>
          </p:cNvPr>
          <p:cNvPicPr>
            <a:picLocks noChangeAspect="1"/>
          </p:cNvPicPr>
          <p:nvPr/>
        </p:nvPicPr>
        <p:blipFill>
          <a:blip r:embed="rId6"/>
          <a:stretch>
            <a:fillRect/>
          </a:stretch>
        </p:blipFill>
        <p:spPr>
          <a:xfrm>
            <a:off x="3271739" y="3234519"/>
            <a:ext cx="2932088" cy="2342112"/>
          </a:xfrm>
          <a:prstGeom prst="rect">
            <a:avLst/>
          </a:prstGeom>
        </p:spPr>
      </p:pic>
      <p:sp>
        <p:nvSpPr>
          <p:cNvPr id="13" name="Title 1">
            <a:extLst>
              <a:ext uri="{FF2B5EF4-FFF2-40B4-BE49-F238E27FC236}">
                <a16:creationId xmlns:a16="http://schemas.microsoft.com/office/drawing/2014/main" id="{E6634568-A7E0-AB1E-8729-F36163AE11DD}"/>
              </a:ext>
            </a:extLst>
          </p:cNvPr>
          <p:cNvSpPr>
            <a:spLocks noGrp="1"/>
          </p:cNvSpPr>
          <p:nvPr>
            <p:ph type="title"/>
          </p:nvPr>
        </p:nvSpPr>
        <p:spPr>
          <a:xfrm>
            <a:off x="-44170" y="122556"/>
            <a:ext cx="6626940" cy="469640"/>
          </a:xfrm>
        </p:spPr>
        <p:txBody>
          <a:bodyPr>
            <a:normAutofit fontScale="90000"/>
          </a:bodyPr>
          <a:lstStyle/>
          <a:p>
            <a:r>
              <a:rPr lang="en-US" sz="2800" dirty="0"/>
              <a:t>Precision Recall Curves for PU Learning</a:t>
            </a:r>
          </a:p>
        </p:txBody>
      </p:sp>
    </p:spTree>
    <p:extLst>
      <p:ext uri="{BB962C8B-B14F-4D97-AF65-F5344CB8AC3E}">
        <p14:creationId xmlns:p14="http://schemas.microsoft.com/office/powerpoint/2010/main" val="3979925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901AB-3C11-D639-A4CA-159EECFAB390}"/>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433ACF0B-E50B-00A7-3998-E07D3D83744A}"/>
              </a:ext>
            </a:extLst>
          </p:cNvPr>
          <p:cNvSpPr>
            <a:spLocks noGrp="1"/>
          </p:cNvSpPr>
          <p:nvPr>
            <p:ph type="title"/>
          </p:nvPr>
        </p:nvSpPr>
        <p:spPr>
          <a:xfrm>
            <a:off x="3308465" y="0"/>
            <a:ext cx="5575069" cy="656387"/>
          </a:xfrm>
        </p:spPr>
        <p:txBody>
          <a:bodyPr>
            <a:normAutofit/>
          </a:bodyPr>
          <a:lstStyle/>
          <a:p>
            <a:r>
              <a:rPr lang="en-US" sz="3600" dirty="0"/>
              <a:t>PU Final Metrics </a:t>
            </a:r>
          </a:p>
        </p:txBody>
      </p:sp>
      <p:graphicFrame>
        <p:nvGraphicFramePr>
          <p:cNvPr id="9" name="Table 8">
            <a:extLst>
              <a:ext uri="{FF2B5EF4-FFF2-40B4-BE49-F238E27FC236}">
                <a16:creationId xmlns:a16="http://schemas.microsoft.com/office/drawing/2014/main" id="{50BDEF46-28E0-3AB1-79C9-B6F243CAF299}"/>
              </a:ext>
            </a:extLst>
          </p:cNvPr>
          <p:cNvGraphicFramePr>
            <a:graphicFrameLocks noGrp="1"/>
          </p:cNvGraphicFramePr>
          <p:nvPr>
            <p:extLst>
              <p:ext uri="{D42A27DB-BD31-4B8C-83A1-F6EECF244321}">
                <p14:modId xmlns:p14="http://schemas.microsoft.com/office/powerpoint/2010/main" val="1150716374"/>
              </p:ext>
            </p:extLst>
          </p:nvPr>
        </p:nvGraphicFramePr>
        <p:xfrm>
          <a:off x="159143" y="736979"/>
          <a:ext cx="5481931" cy="4953123"/>
        </p:xfrm>
        <a:graphic>
          <a:graphicData uri="http://schemas.openxmlformats.org/drawingml/2006/table">
            <a:tbl>
              <a:tblPr firstRow="1" bandRow="1">
                <a:solidFill>
                  <a:schemeClr val="tx1">
                    <a:lumMod val="75000"/>
                    <a:lumOff val="25000"/>
                  </a:schemeClr>
                </a:solidFill>
              </a:tblPr>
              <a:tblGrid>
                <a:gridCol w="1001028">
                  <a:extLst>
                    <a:ext uri="{9D8B030D-6E8A-4147-A177-3AD203B41FA5}">
                      <a16:colId xmlns:a16="http://schemas.microsoft.com/office/drawing/2014/main" val="895300978"/>
                    </a:ext>
                  </a:extLst>
                </a:gridCol>
                <a:gridCol w="888629">
                  <a:extLst>
                    <a:ext uri="{9D8B030D-6E8A-4147-A177-3AD203B41FA5}">
                      <a16:colId xmlns:a16="http://schemas.microsoft.com/office/drawing/2014/main" val="1053198152"/>
                    </a:ext>
                  </a:extLst>
                </a:gridCol>
                <a:gridCol w="873911">
                  <a:extLst>
                    <a:ext uri="{9D8B030D-6E8A-4147-A177-3AD203B41FA5}">
                      <a16:colId xmlns:a16="http://schemas.microsoft.com/office/drawing/2014/main" val="631121215"/>
                    </a:ext>
                  </a:extLst>
                </a:gridCol>
                <a:gridCol w="695947">
                  <a:extLst>
                    <a:ext uri="{9D8B030D-6E8A-4147-A177-3AD203B41FA5}">
                      <a16:colId xmlns:a16="http://schemas.microsoft.com/office/drawing/2014/main" val="4072634946"/>
                    </a:ext>
                  </a:extLst>
                </a:gridCol>
                <a:gridCol w="724187">
                  <a:extLst>
                    <a:ext uri="{9D8B030D-6E8A-4147-A177-3AD203B41FA5}">
                      <a16:colId xmlns:a16="http://schemas.microsoft.com/office/drawing/2014/main" val="4120873480"/>
                    </a:ext>
                  </a:extLst>
                </a:gridCol>
                <a:gridCol w="657143">
                  <a:extLst>
                    <a:ext uri="{9D8B030D-6E8A-4147-A177-3AD203B41FA5}">
                      <a16:colId xmlns:a16="http://schemas.microsoft.com/office/drawing/2014/main" val="1793552010"/>
                    </a:ext>
                  </a:extLst>
                </a:gridCol>
                <a:gridCol w="641086">
                  <a:extLst>
                    <a:ext uri="{9D8B030D-6E8A-4147-A177-3AD203B41FA5}">
                      <a16:colId xmlns:a16="http://schemas.microsoft.com/office/drawing/2014/main" val="1061051666"/>
                    </a:ext>
                  </a:extLst>
                </a:gridCol>
              </a:tblGrid>
              <a:tr h="1360041">
                <a:tc>
                  <a:txBody>
                    <a:bodyPr/>
                    <a:lstStyle/>
                    <a:p>
                      <a:pPr>
                        <a:buNone/>
                      </a:pPr>
                      <a:r>
                        <a:rPr lang="en-US" sz="1300" b="0" cap="none" spc="0">
                          <a:solidFill>
                            <a:schemeClr val="bg1"/>
                          </a:solidFill>
                        </a:rPr>
                        <a:t>Model</a:t>
                      </a:r>
                    </a:p>
                  </a:txBody>
                  <a:tcPr marL="84947" marR="73267" marT="86973" marB="86973"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r">
                        <a:buNone/>
                      </a:pPr>
                      <a:r>
                        <a:rPr lang="en-US" sz="1300" b="0" cap="none" spc="0">
                          <a:solidFill>
                            <a:schemeClr val="bg1"/>
                          </a:solidFill>
                        </a:rPr>
                        <a:t>Accuracy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r">
                        <a:buNone/>
                      </a:pPr>
                      <a:r>
                        <a:rPr lang="en-US" sz="1300" b="0" cap="none" spc="0">
                          <a:solidFill>
                            <a:schemeClr val="bg1"/>
                          </a:solidFill>
                        </a:rPr>
                        <a:t>Precision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r">
                        <a:buNone/>
                      </a:pPr>
                      <a:r>
                        <a:rPr lang="en-US" sz="1300" b="0" cap="none" spc="0">
                          <a:solidFill>
                            <a:schemeClr val="bg1"/>
                          </a:solidFill>
                        </a:rPr>
                        <a:t>Recall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r">
                        <a:buNone/>
                      </a:pPr>
                      <a:r>
                        <a:rPr lang="en-US" sz="1400" b="0" cap="none" spc="0" dirty="0">
                          <a:solidFill>
                            <a:schemeClr val="bg1"/>
                          </a:solidFill>
                        </a:rPr>
                        <a:t>F1-Score</a:t>
                      </a:r>
                      <a:r>
                        <a:rPr lang="en-US" sz="1000" b="0" cap="none" spc="0" dirty="0">
                          <a:solidFill>
                            <a:schemeClr val="bg1"/>
                          </a:solidFill>
                        </a:rPr>
                        <a:t>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l">
                        <a:buNone/>
                      </a:pPr>
                      <a:r>
                        <a:rPr lang="en-US" sz="1400" b="0" cap="none" spc="0" dirty="0">
                          <a:solidFill>
                            <a:schemeClr val="bg1"/>
                          </a:solidFill>
                        </a:rPr>
                        <a:t>ROC-AUC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ctr">
                        <a:buNone/>
                      </a:pPr>
                      <a:r>
                        <a:rPr lang="en-US" sz="1400" b="0" cap="none" spc="0" dirty="0">
                          <a:solidFill>
                            <a:schemeClr val="bg1"/>
                          </a:solidFill>
                        </a:rPr>
                        <a:t>PR-AUC </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extLst>
                  <a:ext uri="{0D108BD9-81ED-4DB2-BD59-A6C34878D82A}">
                    <a16:rowId xmlns:a16="http://schemas.microsoft.com/office/drawing/2014/main" val="1570321147"/>
                  </a:ext>
                </a:extLst>
              </a:tr>
              <a:tr h="1017074">
                <a:tc>
                  <a:txBody>
                    <a:bodyPr/>
                    <a:lstStyle/>
                    <a:p>
                      <a:pPr>
                        <a:buNone/>
                      </a:pPr>
                      <a:r>
                        <a:rPr lang="en-US" sz="1300" b="1" cap="none" spc="0" dirty="0">
                          <a:solidFill>
                            <a:schemeClr val="bg1"/>
                          </a:solidFill>
                        </a:rPr>
                        <a:t>Elkan-Noto PU</a:t>
                      </a:r>
                      <a:endParaRPr lang="en-US" sz="1300" cap="none" spc="0" dirty="0">
                        <a:solidFill>
                          <a:schemeClr val="bg1"/>
                        </a:solidFill>
                      </a:endParaRPr>
                    </a:p>
                  </a:txBody>
                  <a:tcPr marL="84947" marR="73267" marT="86973" marB="86973"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00B050"/>
                          </a:solidFill>
                        </a:rPr>
                        <a:t>84.53</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00B050"/>
                          </a:solidFill>
                        </a:rPr>
                        <a:t>88.41</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00B050"/>
                          </a:solidFill>
                        </a:rPr>
                        <a:t>87.53</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00B050"/>
                          </a:solidFill>
                        </a:rPr>
                        <a:t>85.33</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00B050"/>
                          </a:solidFill>
                        </a:rPr>
                        <a:t>90.40</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00B050"/>
                          </a:solidFill>
                        </a:rPr>
                        <a:t>88.41</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582394200"/>
                  </a:ext>
                </a:extLst>
              </a:tr>
              <a:tr h="1017074">
                <a:tc>
                  <a:txBody>
                    <a:bodyPr/>
                    <a:lstStyle/>
                    <a:p>
                      <a:pPr>
                        <a:buNone/>
                      </a:pPr>
                      <a:r>
                        <a:rPr lang="en-US" sz="1300" b="1" cap="none" spc="0" dirty="0">
                          <a:solidFill>
                            <a:schemeClr val="bg1"/>
                          </a:solidFill>
                        </a:rPr>
                        <a:t>PU Bagging</a:t>
                      </a: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C00000"/>
                          </a:solidFill>
                        </a:rPr>
                        <a:t>64.88</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C00000"/>
                          </a:solidFill>
                        </a:rPr>
                        <a:t>70.39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C00000"/>
                          </a:solidFill>
                        </a:rPr>
                        <a:t>64.59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C00000"/>
                          </a:solidFill>
                        </a:rPr>
                        <a:t>64.76</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C00000"/>
                          </a:solidFill>
                        </a:rPr>
                        <a:t>71.16</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C00000"/>
                          </a:solidFill>
                        </a:rPr>
                        <a:t>70.39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extLst>
                  <a:ext uri="{0D108BD9-81ED-4DB2-BD59-A6C34878D82A}">
                    <a16:rowId xmlns:a16="http://schemas.microsoft.com/office/drawing/2014/main" val="2477989158"/>
                  </a:ext>
                </a:extLst>
              </a:tr>
              <a:tr h="779467">
                <a:tc>
                  <a:txBody>
                    <a:bodyPr/>
                    <a:lstStyle/>
                    <a:p>
                      <a:pPr>
                        <a:buNone/>
                      </a:pPr>
                      <a:r>
                        <a:rPr lang="en-US" sz="1300" b="1" cap="none" spc="0" dirty="0">
                          <a:solidFill>
                            <a:schemeClr val="bg1"/>
                          </a:solidFill>
                        </a:rPr>
                        <a:t>PU SVM </a:t>
                      </a:r>
                      <a:endParaRPr lang="en-US" sz="1300" cap="none" spc="0" dirty="0">
                        <a:solidFill>
                          <a:schemeClr val="bg1"/>
                        </a:solidFill>
                      </a:endParaRPr>
                    </a:p>
                  </a:txBody>
                  <a:tcPr marL="84947" marR="73267" marT="86973" marB="86973" anchor="ctr">
                    <a:lnL w="38100" cap="flat" cmpd="sng" algn="ctr">
                      <a:no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C00000"/>
                          </a:solidFill>
                        </a:rPr>
                        <a:t>58.27</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C00000"/>
                          </a:solidFill>
                        </a:rPr>
                        <a:t>61.99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C00000"/>
                          </a:solidFill>
                        </a:rPr>
                        <a:t>48.66</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C00000"/>
                          </a:solidFill>
                        </a:rPr>
                        <a:t>54.53</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C00000"/>
                          </a:solidFill>
                        </a:rPr>
                        <a:t>61.92</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r">
                        <a:buNone/>
                      </a:pPr>
                      <a:r>
                        <a:rPr lang="en-US" sz="1300" cap="none" spc="0" dirty="0">
                          <a:solidFill>
                            <a:srgbClr val="C00000"/>
                          </a:solidFill>
                        </a:rPr>
                        <a:t>62.80</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056498"/>
                  </a:ext>
                </a:extLst>
              </a:tr>
              <a:tr h="779467">
                <a:tc>
                  <a:txBody>
                    <a:bodyPr/>
                    <a:lstStyle/>
                    <a:p>
                      <a:pPr>
                        <a:buNone/>
                      </a:pPr>
                      <a:r>
                        <a:rPr lang="en-US" sz="1300" b="1" cap="none" spc="0" dirty="0">
                          <a:solidFill>
                            <a:schemeClr val="bg1"/>
                          </a:solidFill>
                        </a:rPr>
                        <a:t>Two-Step PU</a:t>
                      </a:r>
                      <a:endParaRPr lang="en-US" sz="1300" cap="none" spc="0" dirty="0">
                        <a:solidFill>
                          <a:schemeClr val="bg1"/>
                        </a:solidFill>
                      </a:endParaRP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FFC000"/>
                          </a:solidFill>
                        </a:rPr>
                        <a:t>76.69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FFC000"/>
                          </a:solidFill>
                        </a:rPr>
                        <a:t>71.97</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FFC000"/>
                          </a:solidFill>
                        </a:rPr>
                        <a:t>89.50</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FFC000"/>
                          </a:solidFill>
                        </a:rPr>
                        <a:t>79.79</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FFC000"/>
                          </a:solidFill>
                        </a:rPr>
                        <a:t>83.75</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tc>
                  <a:txBody>
                    <a:bodyPr/>
                    <a:lstStyle/>
                    <a:p>
                      <a:pPr algn="r">
                        <a:buNone/>
                      </a:pPr>
                      <a:r>
                        <a:rPr lang="en-US" sz="1300" cap="none" spc="0" dirty="0">
                          <a:solidFill>
                            <a:srgbClr val="FFC000"/>
                          </a:solidFill>
                        </a:rPr>
                        <a:t>81.98</a:t>
                      </a:r>
                    </a:p>
                  </a:txBody>
                  <a:tcPr marL="84947" marR="73267" marT="86973" marB="8697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tx1">
                        <a:lumMod val="85000"/>
                        <a:lumOff val="15000"/>
                      </a:schemeClr>
                    </a:solidFill>
                  </a:tcPr>
                </a:tc>
                <a:extLst>
                  <a:ext uri="{0D108BD9-81ED-4DB2-BD59-A6C34878D82A}">
                    <a16:rowId xmlns:a16="http://schemas.microsoft.com/office/drawing/2014/main" val="717860108"/>
                  </a:ext>
                </a:extLst>
              </a:tr>
            </a:tbl>
          </a:graphicData>
        </a:graphic>
      </p:graphicFrame>
      <p:pic>
        <p:nvPicPr>
          <p:cNvPr id="4" name="Picture 3">
            <a:extLst>
              <a:ext uri="{FF2B5EF4-FFF2-40B4-BE49-F238E27FC236}">
                <a16:creationId xmlns:a16="http://schemas.microsoft.com/office/drawing/2014/main" id="{C6D1D344-A332-8F21-1863-CECA7C0CBB4A}"/>
              </a:ext>
            </a:extLst>
          </p:cNvPr>
          <p:cNvPicPr>
            <a:picLocks noChangeAspect="1"/>
          </p:cNvPicPr>
          <p:nvPr/>
        </p:nvPicPr>
        <p:blipFill>
          <a:blip r:embed="rId3"/>
          <a:stretch>
            <a:fillRect/>
          </a:stretch>
        </p:blipFill>
        <p:spPr>
          <a:xfrm>
            <a:off x="5863988" y="736979"/>
            <a:ext cx="5861615" cy="2333767"/>
          </a:xfrm>
          <a:prstGeom prst="rect">
            <a:avLst/>
          </a:prstGeom>
        </p:spPr>
      </p:pic>
      <p:pic>
        <p:nvPicPr>
          <p:cNvPr id="5" name="Picture 4">
            <a:extLst>
              <a:ext uri="{FF2B5EF4-FFF2-40B4-BE49-F238E27FC236}">
                <a16:creationId xmlns:a16="http://schemas.microsoft.com/office/drawing/2014/main" id="{2B982E5A-EFD1-9EDA-18BC-CA4174CB5C0B}"/>
              </a:ext>
            </a:extLst>
          </p:cNvPr>
          <p:cNvPicPr>
            <a:picLocks noChangeAspect="1"/>
          </p:cNvPicPr>
          <p:nvPr/>
        </p:nvPicPr>
        <p:blipFill>
          <a:blip r:embed="rId4"/>
          <a:stretch>
            <a:fillRect/>
          </a:stretch>
        </p:blipFill>
        <p:spPr>
          <a:xfrm>
            <a:off x="5863987" y="3154031"/>
            <a:ext cx="5861615" cy="2536072"/>
          </a:xfrm>
          <a:prstGeom prst="rect">
            <a:avLst/>
          </a:prstGeom>
          <a:noFill/>
        </p:spPr>
      </p:pic>
    </p:spTree>
    <p:extLst>
      <p:ext uri="{BB962C8B-B14F-4D97-AF65-F5344CB8AC3E}">
        <p14:creationId xmlns:p14="http://schemas.microsoft.com/office/powerpoint/2010/main" val="163710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A0487-1AF7-D394-2ECC-34D7C03E07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62AFE93-F48A-458F-B808-5E3A3810F774}"/>
              </a:ext>
            </a:extLst>
          </p:cNvPr>
          <p:cNvSpPr>
            <a:spLocks noGrp="1"/>
          </p:cNvSpPr>
          <p:nvPr>
            <p:ph type="ctrTitle"/>
          </p:nvPr>
        </p:nvSpPr>
        <p:spPr>
          <a:xfrm>
            <a:off x="4559857" y="0"/>
            <a:ext cx="3072284" cy="381837"/>
          </a:xfrm>
        </p:spPr>
        <p:txBody>
          <a:bodyPr>
            <a:normAutofit fontScale="90000"/>
          </a:bodyPr>
          <a:lstStyle/>
          <a:p>
            <a:r>
              <a:rPr lang="en-US" sz="2400" b="1" dirty="0"/>
              <a:t>Real-World Scenarios</a:t>
            </a:r>
          </a:p>
        </p:txBody>
      </p:sp>
      <p:pic>
        <p:nvPicPr>
          <p:cNvPr id="1026" name="Picture 2" descr="ap_obama">
            <a:extLst>
              <a:ext uri="{FF2B5EF4-FFF2-40B4-BE49-F238E27FC236}">
                <a16:creationId xmlns:a16="http://schemas.microsoft.com/office/drawing/2014/main" id="{63863D4C-6485-F702-CAAA-63F6323F0C0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22821" y="572756"/>
            <a:ext cx="4979312" cy="29525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a:extLst>
              <a:ext uri="{FF2B5EF4-FFF2-40B4-BE49-F238E27FC236}">
                <a16:creationId xmlns:a16="http://schemas.microsoft.com/office/drawing/2014/main" id="{4A536244-B408-C429-51E7-21AFD5F65FC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589869" y="572756"/>
            <a:ext cx="4979312" cy="2952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A70FE8-7386-CA6F-7DD4-3A7CA3E0E235}"/>
              </a:ext>
            </a:extLst>
          </p:cNvPr>
          <p:cNvSpPr txBox="1"/>
          <p:nvPr/>
        </p:nvSpPr>
        <p:spPr>
          <a:xfrm>
            <a:off x="336620" y="3943978"/>
            <a:ext cx="1165106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Associated Press’s Twitter account was hacked and posted a </a:t>
            </a:r>
            <a:r>
              <a:rPr lang="en-US" b="1" dirty="0"/>
              <a:t>false tweet</a:t>
            </a:r>
            <a:r>
              <a:rPr lang="en-US" dirty="0"/>
              <a:t> claiming explosions at the White House and the president injured.</a:t>
            </a:r>
          </a:p>
          <a:p>
            <a:pPr marL="285750" indent="-285750">
              <a:buFont typeface="Arial" panose="020B0604020202020204" pitchFamily="34" charset="0"/>
              <a:buChar char="•"/>
            </a:pPr>
            <a:r>
              <a:rPr lang="en-US" dirty="0"/>
              <a:t>The tweet spread instantly and was treated as credible in the first minutes. </a:t>
            </a:r>
          </a:p>
          <a:p>
            <a:pPr marL="285750" indent="-285750">
              <a:buFont typeface="Arial" panose="020B0604020202020204" pitchFamily="34" charset="0"/>
              <a:buChar char="•"/>
            </a:pPr>
            <a:r>
              <a:rPr lang="en-US" dirty="0"/>
              <a:t>Dow dropped ~143 points and the S&amp;P 500 briefly lost </a:t>
            </a:r>
            <a:r>
              <a:rPr lang="en-US" b="1" dirty="0"/>
              <a:t>~$136B</a:t>
            </a:r>
            <a:r>
              <a:rPr lang="en-US" dirty="0"/>
              <a:t> before recovering.</a:t>
            </a:r>
          </a:p>
        </p:txBody>
      </p:sp>
    </p:spTree>
    <p:extLst>
      <p:ext uri="{BB962C8B-B14F-4D97-AF65-F5344CB8AC3E}">
        <p14:creationId xmlns:p14="http://schemas.microsoft.com/office/powerpoint/2010/main" val="59966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69947E-6DAA-E6F3-0A2D-408EEB8FA99F}"/>
              </a:ext>
            </a:extLst>
          </p:cNvPr>
          <p:cNvPicPr>
            <a:picLocks noChangeAspect="1"/>
          </p:cNvPicPr>
          <p:nvPr/>
        </p:nvPicPr>
        <p:blipFill>
          <a:blip r:embed="rId3"/>
          <a:stretch>
            <a:fillRect/>
          </a:stretch>
        </p:blipFill>
        <p:spPr>
          <a:xfrm>
            <a:off x="1864704" y="151465"/>
            <a:ext cx="8135358" cy="5525669"/>
          </a:xfrm>
          <a:prstGeom prst="rect">
            <a:avLst/>
          </a:prstGeom>
        </p:spPr>
      </p:pic>
    </p:spTree>
    <p:extLst>
      <p:ext uri="{BB962C8B-B14F-4D97-AF65-F5344CB8AC3E}">
        <p14:creationId xmlns:p14="http://schemas.microsoft.com/office/powerpoint/2010/main" val="2299715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E5E89F-ACCF-5D09-15F1-77D59EDA1C98}"/>
              </a:ext>
            </a:extLst>
          </p:cNvPr>
          <p:cNvPicPr>
            <a:picLocks noChangeAspect="1"/>
          </p:cNvPicPr>
          <p:nvPr/>
        </p:nvPicPr>
        <p:blipFill>
          <a:blip r:embed="rId3"/>
          <a:stretch>
            <a:fillRect/>
          </a:stretch>
        </p:blipFill>
        <p:spPr>
          <a:xfrm>
            <a:off x="914400" y="403905"/>
            <a:ext cx="10355720" cy="5067067"/>
          </a:xfrm>
          <a:prstGeom prst="rect">
            <a:avLst/>
          </a:prstGeom>
        </p:spPr>
      </p:pic>
    </p:spTree>
    <p:extLst>
      <p:ext uri="{BB962C8B-B14F-4D97-AF65-F5344CB8AC3E}">
        <p14:creationId xmlns:p14="http://schemas.microsoft.com/office/powerpoint/2010/main" val="175226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1DFCE-3E24-8922-2AC2-73FDF36830AF}"/>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18B6A4B9-4E6D-B963-7603-362A812C955E}"/>
              </a:ext>
            </a:extLst>
          </p:cNvPr>
          <p:cNvSpPr>
            <a:spLocks noGrp="1"/>
          </p:cNvSpPr>
          <p:nvPr>
            <p:ph type="title"/>
          </p:nvPr>
        </p:nvSpPr>
        <p:spPr>
          <a:xfrm>
            <a:off x="-44170" y="122556"/>
            <a:ext cx="6626940" cy="469640"/>
          </a:xfrm>
        </p:spPr>
        <p:txBody>
          <a:bodyPr>
            <a:normAutofit fontScale="90000"/>
          </a:bodyPr>
          <a:lstStyle/>
          <a:p>
            <a:r>
              <a:rPr lang="en-US" sz="2800" dirty="0"/>
              <a:t>Existing Work</a:t>
            </a:r>
          </a:p>
        </p:txBody>
      </p:sp>
      <p:sp>
        <p:nvSpPr>
          <p:cNvPr id="3" name="Content Placeholder 2">
            <a:extLst>
              <a:ext uri="{FF2B5EF4-FFF2-40B4-BE49-F238E27FC236}">
                <a16:creationId xmlns:a16="http://schemas.microsoft.com/office/drawing/2014/main" id="{FA50BEE9-2593-4F14-9B5E-E589DFD00921}"/>
              </a:ext>
            </a:extLst>
          </p:cNvPr>
          <p:cNvSpPr>
            <a:spLocks noGrp="1"/>
          </p:cNvSpPr>
          <p:nvPr>
            <p:ph sz="half" idx="1"/>
          </p:nvPr>
        </p:nvSpPr>
        <p:spPr/>
        <p:txBody>
          <a:bodyPr/>
          <a:lstStyle/>
          <a:p>
            <a:endParaRPr lang="en-US" dirty="0"/>
          </a:p>
        </p:txBody>
      </p:sp>
      <p:sp>
        <p:nvSpPr>
          <p:cNvPr id="7" name="Content Placeholder 6">
            <a:extLst>
              <a:ext uri="{FF2B5EF4-FFF2-40B4-BE49-F238E27FC236}">
                <a16:creationId xmlns:a16="http://schemas.microsoft.com/office/drawing/2014/main" id="{BAC7D4EE-ED4E-B4F2-EC31-EC9466ED13F0}"/>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11881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281FE-0ADF-A099-1501-A9E28B382C8B}"/>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5CDA2636-36D2-9D34-A1B3-37969EEB918A}"/>
              </a:ext>
            </a:extLst>
          </p:cNvPr>
          <p:cNvSpPr>
            <a:spLocks noGrp="1"/>
          </p:cNvSpPr>
          <p:nvPr>
            <p:ph type="title"/>
          </p:nvPr>
        </p:nvSpPr>
        <p:spPr>
          <a:xfrm>
            <a:off x="-44170" y="122556"/>
            <a:ext cx="6626940" cy="469640"/>
          </a:xfrm>
        </p:spPr>
        <p:txBody>
          <a:bodyPr>
            <a:normAutofit fontScale="90000"/>
          </a:bodyPr>
          <a:lstStyle/>
          <a:p>
            <a:r>
              <a:rPr lang="en-US" sz="2800" dirty="0"/>
              <a:t>Future works</a:t>
            </a:r>
          </a:p>
        </p:txBody>
      </p:sp>
      <p:sp>
        <p:nvSpPr>
          <p:cNvPr id="3" name="Content Placeholder 2">
            <a:extLst>
              <a:ext uri="{FF2B5EF4-FFF2-40B4-BE49-F238E27FC236}">
                <a16:creationId xmlns:a16="http://schemas.microsoft.com/office/drawing/2014/main" id="{7AC49124-D79A-8342-349F-B8D784D9E12B}"/>
              </a:ext>
            </a:extLst>
          </p:cNvPr>
          <p:cNvSpPr>
            <a:spLocks noGrp="1"/>
          </p:cNvSpPr>
          <p:nvPr>
            <p:ph sz="half" idx="1"/>
          </p:nvPr>
        </p:nvSpPr>
        <p:spPr/>
        <p:txBody>
          <a:bodyPr/>
          <a:lstStyle/>
          <a:p>
            <a:endParaRPr lang="en-US" dirty="0"/>
          </a:p>
        </p:txBody>
      </p:sp>
      <p:sp>
        <p:nvSpPr>
          <p:cNvPr id="7" name="Content Placeholder 6">
            <a:extLst>
              <a:ext uri="{FF2B5EF4-FFF2-40B4-BE49-F238E27FC236}">
                <a16:creationId xmlns:a16="http://schemas.microsoft.com/office/drawing/2014/main" id="{7ECF4968-6211-F7C8-4D15-0E9BA353132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794597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D2454-0BC3-F0F5-1700-66080EC5E91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6DC76774-E4CF-B64C-26D4-6EA4F9A2F497}"/>
              </a:ext>
            </a:extLst>
          </p:cNvPr>
          <p:cNvSpPr>
            <a:spLocks noGrp="1"/>
          </p:cNvSpPr>
          <p:nvPr>
            <p:ph type="title"/>
          </p:nvPr>
        </p:nvSpPr>
        <p:spPr>
          <a:xfrm>
            <a:off x="-44170" y="122556"/>
            <a:ext cx="6626940" cy="469640"/>
          </a:xfrm>
        </p:spPr>
        <p:txBody>
          <a:bodyPr>
            <a:normAutofit fontScale="90000"/>
          </a:bodyPr>
          <a:lstStyle/>
          <a:p>
            <a:r>
              <a:rPr lang="en-US" sz="2800" dirty="0"/>
              <a:t>Conclusion</a:t>
            </a:r>
          </a:p>
        </p:txBody>
      </p:sp>
      <p:sp>
        <p:nvSpPr>
          <p:cNvPr id="3" name="Content Placeholder 2">
            <a:extLst>
              <a:ext uri="{FF2B5EF4-FFF2-40B4-BE49-F238E27FC236}">
                <a16:creationId xmlns:a16="http://schemas.microsoft.com/office/drawing/2014/main" id="{2E34616E-B86C-E36D-6460-F17622AC2181}"/>
              </a:ext>
            </a:extLst>
          </p:cNvPr>
          <p:cNvSpPr>
            <a:spLocks noGrp="1"/>
          </p:cNvSpPr>
          <p:nvPr>
            <p:ph sz="half" idx="1"/>
          </p:nvPr>
        </p:nvSpPr>
        <p:spPr/>
        <p:txBody>
          <a:bodyPr/>
          <a:lstStyle/>
          <a:p>
            <a:endParaRPr lang="en-US" dirty="0"/>
          </a:p>
        </p:txBody>
      </p:sp>
      <p:sp>
        <p:nvSpPr>
          <p:cNvPr id="7" name="Content Placeholder 6">
            <a:extLst>
              <a:ext uri="{FF2B5EF4-FFF2-40B4-BE49-F238E27FC236}">
                <a16:creationId xmlns:a16="http://schemas.microsoft.com/office/drawing/2014/main" id="{C8D156CD-40A8-B35B-CD40-E9CFC7077C8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01339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58DE5-7C7A-DA75-8A92-FC7C0714CC3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4FC4592-38A2-62BE-3797-ECECD5AB46B5}"/>
              </a:ext>
            </a:extLst>
          </p:cNvPr>
          <p:cNvPicPr>
            <a:picLocks noChangeAspect="1"/>
          </p:cNvPicPr>
          <p:nvPr/>
        </p:nvPicPr>
        <p:blipFill>
          <a:blip r:embed="rId2"/>
          <a:stretch>
            <a:fillRect/>
          </a:stretch>
        </p:blipFill>
        <p:spPr>
          <a:xfrm>
            <a:off x="0" y="5831395"/>
            <a:ext cx="12192000" cy="1026605"/>
          </a:xfrm>
          <a:prstGeom prst="rect">
            <a:avLst/>
          </a:prstGeom>
        </p:spPr>
      </p:pic>
      <p:sp>
        <p:nvSpPr>
          <p:cNvPr id="4" name="TextBox 3">
            <a:extLst>
              <a:ext uri="{FF2B5EF4-FFF2-40B4-BE49-F238E27FC236}">
                <a16:creationId xmlns:a16="http://schemas.microsoft.com/office/drawing/2014/main" id="{7DDEF348-2571-3BD5-E317-1E77B43FFC7A}"/>
              </a:ext>
            </a:extLst>
          </p:cNvPr>
          <p:cNvSpPr txBox="1"/>
          <p:nvPr/>
        </p:nvSpPr>
        <p:spPr>
          <a:xfrm>
            <a:off x="0" y="4457585"/>
            <a:ext cx="2929712" cy="1384995"/>
          </a:xfrm>
          <a:prstGeom prst="rect">
            <a:avLst/>
          </a:prstGeom>
          <a:noFill/>
        </p:spPr>
        <p:txBody>
          <a:bodyPr wrap="none" rtlCol="0">
            <a:spAutoFit/>
          </a:bodyPr>
          <a:lstStyle/>
          <a:p>
            <a:pPr algn="ctr"/>
            <a:r>
              <a:rPr lang="en-US" sz="1400" b="1" dirty="0">
                <a:solidFill>
                  <a:schemeClr val="tx1">
                    <a:lumMod val="75000"/>
                  </a:schemeClr>
                </a:solidFill>
              </a:rPr>
              <a:t>Dr. Charan </a:t>
            </a:r>
            <a:r>
              <a:rPr lang="en-US" sz="1400" b="1" dirty="0" err="1">
                <a:solidFill>
                  <a:schemeClr val="tx1">
                    <a:lumMod val="75000"/>
                  </a:schemeClr>
                </a:solidFill>
              </a:rPr>
              <a:t>Gudla</a:t>
            </a:r>
            <a:r>
              <a:rPr lang="en-US" sz="1400" b="1" dirty="0">
                <a:solidFill>
                  <a:schemeClr val="tx1">
                    <a:lumMod val="75000"/>
                  </a:schemeClr>
                </a:solidFill>
              </a:rPr>
              <a:t> </a:t>
            </a:r>
          </a:p>
          <a:p>
            <a:pPr algn="ctr"/>
            <a:r>
              <a:rPr lang="en-US" sz="1400" b="1" dirty="0">
                <a:solidFill>
                  <a:schemeClr val="tx1">
                    <a:lumMod val="75000"/>
                  </a:schemeClr>
                </a:solidFill>
              </a:rPr>
              <a:t>Major Professor</a:t>
            </a:r>
          </a:p>
          <a:p>
            <a:pPr algn="ctr"/>
            <a:r>
              <a:rPr lang="en-US" sz="1400" b="1" dirty="0">
                <a:solidFill>
                  <a:schemeClr val="tx1">
                    <a:lumMod val="75000"/>
                  </a:schemeClr>
                </a:solidFill>
              </a:rPr>
              <a:t>Department of Computer Science</a:t>
            </a:r>
            <a:br>
              <a:rPr lang="en-US" sz="1400" b="1" dirty="0">
                <a:solidFill>
                  <a:schemeClr val="tx1">
                    <a:lumMod val="75000"/>
                  </a:schemeClr>
                </a:solidFill>
              </a:rPr>
            </a:br>
            <a:r>
              <a:rPr lang="en-US" sz="1400" b="1" dirty="0">
                <a:solidFill>
                  <a:schemeClr val="tx1">
                    <a:lumMod val="75000"/>
                  </a:schemeClr>
                </a:solidFill>
              </a:rPr>
              <a:t>Bagley College of Engineering</a:t>
            </a:r>
          </a:p>
          <a:p>
            <a:pPr algn="ctr"/>
            <a:r>
              <a:rPr lang="en-US" sz="1400" b="1" dirty="0">
                <a:solidFill>
                  <a:schemeClr val="tx1">
                    <a:lumMod val="75000"/>
                  </a:schemeClr>
                </a:solidFill>
              </a:rPr>
              <a:t>Mississippi State University</a:t>
            </a:r>
          </a:p>
          <a:p>
            <a:pPr algn="ctr"/>
            <a:r>
              <a:rPr lang="en-US" sz="1400" b="1" dirty="0">
                <a:solidFill>
                  <a:schemeClr val="tx1">
                    <a:lumMod val="75000"/>
                  </a:schemeClr>
                </a:solidFill>
              </a:rPr>
              <a:t>Mississippi, United States </a:t>
            </a:r>
          </a:p>
        </p:txBody>
      </p:sp>
      <p:sp>
        <p:nvSpPr>
          <p:cNvPr id="5" name="TextBox 4">
            <a:extLst>
              <a:ext uri="{FF2B5EF4-FFF2-40B4-BE49-F238E27FC236}">
                <a16:creationId xmlns:a16="http://schemas.microsoft.com/office/drawing/2014/main" id="{7AC89735-0915-04AB-9743-57190698B8E5}"/>
              </a:ext>
            </a:extLst>
          </p:cNvPr>
          <p:cNvSpPr txBox="1"/>
          <p:nvPr/>
        </p:nvSpPr>
        <p:spPr>
          <a:xfrm>
            <a:off x="4631144" y="4457586"/>
            <a:ext cx="2929712" cy="1384995"/>
          </a:xfrm>
          <a:prstGeom prst="rect">
            <a:avLst/>
          </a:prstGeom>
          <a:noFill/>
        </p:spPr>
        <p:txBody>
          <a:bodyPr wrap="none" rtlCol="0">
            <a:spAutoFit/>
          </a:bodyPr>
          <a:lstStyle/>
          <a:p>
            <a:pPr algn="ctr"/>
            <a:r>
              <a:rPr lang="en-US" sz="1400" b="1" dirty="0">
                <a:solidFill>
                  <a:schemeClr val="tx1">
                    <a:lumMod val="75000"/>
                  </a:schemeClr>
                </a:solidFill>
              </a:rPr>
              <a:t>Dr. </a:t>
            </a:r>
            <a:r>
              <a:rPr lang="en-US" sz="1400" b="1" dirty="0" err="1">
                <a:solidFill>
                  <a:schemeClr val="tx1">
                    <a:lumMod val="75000"/>
                  </a:schemeClr>
                </a:solidFill>
              </a:rPr>
              <a:t>Zhiqian</a:t>
            </a:r>
            <a:r>
              <a:rPr lang="en-US" sz="1400" b="1" dirty="0">
                <a:solidFill>
                  <a:schemeClr val="tx1">
                    <a:lumMod val="75000"/>
                  </a:schemeClr>
                </a:solidFill>
              </a:rPr>
              <a:t> Chen</a:t>
            </a:r>
          </a:p>
          <a:p>
            <a:pPr algn="ctr"/>
            <a:r>
              <a:rPr lang="en-US" sz="1400" b="1" dirty="0">
                <a:solidFill>
                  <a:schemeClr val="tx1">
                    <a:lumMod val="75000"/>
                  </a:schemeClr>
                </a:solidFill>
              </a:rPr>
              <a:t>Committee Member</a:t>
            </a:r>
          </a:p>
          <a:p>
            <a:pPr algn="ctr"/>
            <a:r>
              <a:rPr lang="en-US" sz="1400" b="1" dirty="0">
                <a:solidFill>
                  <a:schemeClr val="tx1">
                    <a:lumMod val="75000"/>
                  </a:schemeClr>
                </a:solidFill>
              </a:rPr>
              <a:t>Department of Computer Science</a:t>
            </a:r>
            <a:br>
              <a:rPr lang="en-US" sz="1400" b="1" dirty="0">
                <a:solidFill>
                  <a:schemeClr val="tx1">
                    <a:lumMod val="75000"/>
                  </a:schemeClr>
                </a:solidFill>
              </a:rPr>
            </a:br>
            <a:r>
              <a:rPr lang="en-US" sz="1400" b="1" dirty="0">
                <a:solidFill>
                  <a:schemeClr val="tx1">
                    <a:lumMod val="75000"/>
                  </a:schemeClr>
                </a:solidFill>
              </a:rPr>
              <a:t>Bagley College of Engineering</a:t>
            </a:r>
          </a:p>
          <a:p>
            <a:pPr algn="ctr"/>
            <a:r>
              <a:rPr lang="en-US" sz="1400" b="1" dirty="0">
                <a:solidFill>
                  <a:schemeClr val="tx1">
                    <a:lumMod val="75000"/>
                  </a:schemeClr>
                </a:solidFill>
              </a:rPr>
              <a:t>Mississippi State University</a:t>
            </a:r>
          </a:p>
          <a:p>
            <a:pPr algn="ctr"/>
            <a:r>
              <a:rPr lang="en-US" sz="1400" b="1" dirty="0">
                <a:solidFill>
                  <a:schemeClr val="tx1">
                    <a:lumMod val="75000"/>
                  </a:schemeClr>
                </a:solidFill>
              </a:rPr>
              <a:t>Mississippi, United States </a:t>
            </a:r>
          </a:p>
        </p:txBody>
      </p:sp>
      <p:sp>
        <p:nvSpPr>
          <p:cNvPr id="6" name="TextBox 5">
            <a:extLst>
              <a:ext uri="{FF2B5EF4-FFF2-40B4-BE49-F238E27FC236}">
                <a16:creationId xmlns:a16="http://schemas.microsoft.com/office/drawing/2014/main" id="{D12BAF5C-133C-5ABC-753A-D89EEEA710A8}"/>
              </a:ext>
            </a:extLst>
          </p:cNvPr>
          <p:cNvSpPr txBox="1"/>
          <p:nvPr/>
        </p:nvSpPr>
        <p:spPr>
          <a:xfrm>
            <a:off x="8734387" y="4457586"/>
            <a:ext cx="3457613" cy="1384995"/>
          </a:xfrm>
          <a:prstGeom prst="rect">
            <a:avLst/>
          </a:prstGeom>
          <a:noFill/>
        </p:spPr>
        <p:txBody>
          <a:bodyPr wrap="none" rtlCol="0">
            <a:spAutoFit/>
          </a:bodyPr>
          <a:lstStyle/>
          <a:p>
            <a:pPr algn="ctr"/>
            <a:r>
              <a:rPr lang="en-US" sz="1400" b="1" dirty="0">
                <a:solidFill>
                  <a:schemeClr val="tx1">
                    <a:lumMod val="75000"/>
                  </a:schemeClr>
                </a:solidFill>
              </a:rPr>
              <a:t>Dr. Jon Woody,</a:t>
            </a:r>
          </a:p>
          <a:p>
            <a:pPr algn="ctr"/>
            <a:r>
              <a:rPr lang="en-US" sz="1400" b="1" dirty="0">
                <a:solidFill>
                  <a:schemeClr val="tx1">
                    <a:lumMod val="75000"/>
                  </a:schemeClr>
                </a:solidFill>
              </a:rPr>
              <a:t>Committee Member</a:t>
            </a:r>
          </a:p>
          <a:p>
            <a:pPr algn="ctr"/>
            <a:r>
              <a:rPr lang="en-US" sz="1400" b="1" dirty="0">
                <a:solidFill>
                  <a:schemeClr val="tx1">
                    <a:lumMod val="75000"/>
                  </a:schemeClr>
                </a:solidFill>
              </a:rPr>
              <a:t>Department of Mathematics &amp; Statistics</a:t>
            </a:r>
            <a:br>
              <a:rPr lang="en-US" sz="1400" b="1" dirty="0">
                <a:solidFill>
                  <a:schemeClr val="tx1">
                    <a:lumMod val="75000"/>
                  </a:schemeClr>
                </a:solidFill>
              </a:rPr>
            </a:br>
            <a:r>
              <a:rPr lang="en-US" sz="1400" b="1" dirty="0">
                <a:solidFill>
                  <a:schemeClr val="tx1">
                    <a:lumMod val="75000"/>
                  </a:schemeClr>
                </a:solidFill>
              </a:rPr>
              <a:t>Bagley College of Engineering</a:t>
            </a:r>
          </a:p>
          <a:p>
            <a:pPr algn="ctr"/>
            <a:r>
              <a:rPr lang="en-US" sz="1400" b="1" dirty="0">
                <a:solidFill>
                  <a:schemeClr val="tx1">
                    <a:lumMod val="75000"/>
                  </a:schemeClr>
                </a:solidFill>
              </a:rPr>
              <a:t>Mississippi State University</a:t>
            </a:r>
          </a:p>
          <a:p>
            <a:pPr algn="ctr"/>
            <a:r>
              <a:rPr lang="en-US" sz="1400" b="1" dirty="0">
                <a:solidFill>
                  <a:schemeClr val="tx1">
                    <a:lumMod val="75000"/>
                  </a:schemeClr>
                </a:solidFill>
              </a:rPr>
              <a:t>Mississippi, United States </a:t>
            </a:r>
          </a:p>
        </p:txBody>
      </p:sp>
      <p:sp>
        <p:nvSpPr>
          <p:cNvPr id="2" name="Title 1">
            <a:extLst>
              <a:ext uri="{FF2B5EF4-FFF2-40B4-BE49-F238E27FC236}">
                <a16:creationId xmlns:a16="http://schemas.microsoft.com/office/drawing/2014/main" id="{B3A93EBB-BB9F-60CA-2D56-E77D1DD89D84}"/>
              </a:ext>
            </a:extLst>
          </p:cNvPr>
          <p:cNvSpPr txBox="1">
            <a:spLocks/>
          </p:cNvSpPr>
          <p:nvPr/>
        </p:nvSpPr>
        <p:spPr>
          <a:xfrm>
            <a:off x="3257977" y="1997095"/>
            <a:ext cx="5575069" cy="65638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2"/>
                </a:solidFill>
                <a:latin typeface="+mj-lt"/>
                <a:ea typeface="+mj-ea"/>
                <a:cs typeface="+mj-cs"/>
              </a:defRPr>
            </a:lvl1pPr>
          </a:lstStyle>
          <a:p>
            <a:r>
              <a:rPr lang="en-US" sz="3600" dirty="0"/>
              <a:t>Thank you</a:t>
            </a:r>
          </a:p>
        </p:txBody>
      </p:sp>
    </p:spTree>
    <p:extLst>
      <p:ext uri="{BB962C8B-B14F-4D97-AF65-F5344CB8AC3E}">
        <p14:creationId xmlns:p14="http://schemas.microsoft.com/office/powerpoint/2010/main" val="410389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A2F59-A0CF-E9A6-8835-2A397405BC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E308C0-7BA1-B6F4-756C-E4EAF0A7F464}"/>
              </a:ext>
            </a:extLst>
          </p:cNvPr>
          <p:cNvSpPr>
            <a:spLocks noGrp="1"/>
          </p:cNvSpPr>
          <p:nvPr>
            <p:ph type="ctrTitle"/>
          </p:nvPr>
        </p:nvSpPr>
        <p:spPr>
          <a:xfrm>
            <a:off x="4559857" y="0"/>
            <a:ext cx="3072284" cy="381837"/>
          </a:xfrm>
        </p:spPr>
        <p:txBody>
          <a:bodyPr>
            <a:normAutofit fontScale="90000"/>
          </a:bodyPr>
          <a:lstStyle/>
          <a:p>
            <a:r>
              <a:rPr lang="en-US" sz="2400" b="1" dirty="0"/>
              <a:t>Real-World Scenarios</a:t>
            </a:r>
          </a:p>
        </p:txBody>
      </p:sp>
      <p:sp>
        <p:nvSpPr>
          <p:cNvPr id="2" name="TextBox 1">
            <a:extLst>
              <a:ext uri="{FF2B5EF4-FFF2-40B4-BE49-F238E27FC236}">
                <a16:creationId xmlns:a16="http://schemas.microsoft.com/office/drawing/2014/main" id="{151F7714-3568-E5F1-5ADB-5B1C6E2F10DE}"/>
              </a:ext>
            </a:extLst>
          </p:cNvPr>
          <p:cNvSpPr txBox="1"/>
          <p:nvPr/>
        </p:nvSpPr>
        <p:spPr>
          <a:xfrm>
            <a:off x="336620" y="3943978"/>
            <a:ext cx="1165106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false “</a:t>
            </a:r>
            <a:r>
              <a:rPr lang="en-US" dirty="0" err="1"/>
              <a:t>Pizzagate</a:t>
            </a:r>
            <a:r>
              <a:rPr lang="en-US" dirty="0"/>
              <a:t>” conspiracy accused Democratic leaders of running a child-trafficking ring via a D.C. pizzeria (Comet Ping Pong).</a:t>
            </a:r>
          </a:p>
          <a:p>
            <a:pPr marL="285750" indent="-285750">
              <a:buFont typeface="Arial" panose="020B0604020202020204" pitchFamily="34" charset="0"/>
              <a:buChar char="•"/>
            </a:pPr>
            <a:r>
              <a:rPr lang="en-US" dirty="0"/>
              <a:t>The claim spread rapidly on </a:t>
            </a:r>
            <a:r>
              <a:rPr lang="en-US" b="1" dirty="0"/>
              <a:t>Twitter/X </a:t>
            </a:r>
            <a:r>
              <a:rPr lang="en-US" dirty="0"/>
              <a:t>through viral hashtags and influencer amplification, despite no supporting evidence.</a:t>
            </a:r>
          </a:p>
          <a:p>
            <a:pPr marL="285750" indent="-285750">
              <a:buFont typeface="Arial" panose="020B0604020202020204" pitchFamily="34" charset="0"/>
              <a:buChar char="•"/>
            </a:pPr>
            <a:r>
              <a:rPr lang="en-US" dirty="0"/>
              <a:t>On Dec 4, 2016, a man entered Comet Ping Pong with a rifle and fired shots while “investigating” the fake story. </a:t>
            </a:r>
          </a:p>
        </p:txBody>
      </p:sp>
      <p:pic>
        <p:nvPicPr>
          <p:cNvPr id="2050" name="Picture 2" descr="Exterior of Comet Ping Pong in Northwest, Washington, D.C.">
            <a:extLst>
              <a:ext uri="{FF2B5EF4-FFF2-40B4-BE49-F238E27FC236}">
                <a16:creationId xmlns:a16="http://schemas.microsoft.com/office/drawing/2014/main" id="{9BFC2A33-BFDF-92D2-FEEA-54ED4D205ED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48811" y="518825"/>
            <a:ext cx="4771083" cy="32881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zzagate' gunman killed by police during traffic stop in North Carolina">
            <a:extLst>
              <a:ext uri="{FF2B5EF4-FFF2-40B4-BE49-F238E27FC236}">
                <a16:creationId xmlns:a16="http://schemas.microsoft.com/office/drawing/2014/main" id="{D9562E79-5918-48B8-79B9-3633A27D664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672106" y="518825"/>
            <a:ext cx="4771083" cy="328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2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3CB7-19E7-1030-9D0A-78169CA62DBA}"/>
              </a:ext>
            </a:extLst>
          </p:cNvPr>
          <p:cNvSpPr>
            <a:spLocks noGrp="1"/>
          </p:cNvSpPr>
          <p:nvPr>
            <p:ph type="ctrTitle"/>
          </p:nvPr>
        </p:nvSpPr>
        <p:spPr>
          <a:xfrm>
            <a:off x="376813" y="391886"/>
            <a:ext cx="1711569" cy="652967"/>
          </a:xfrm>
        </p:spPr>
        <p:txBody>
          <a:bodyPr>
            <a:normAutofit/>
          </a:bodyPr>
          <a:lstStyle/>
          <a:p>
            <a:r>
              <a:rPr lang="en-US" sz="2800" dirty="0"/>
              <a:t>Context</a:t>
            </a:r>
          </a:p>
        </p:txBody>
      </p:sp>
      <p:sp>
        <p:nvSpPr>
          <p:cNvPr id="3" name="Subtitle 2">
            <a:extLst>
              <a:ext uri="{FF2B5EF4-FFF2-40B4-BE49-F238E27FC236}">
                <a16:creationId xmlns:a16="http://schemas.microsoft.com/office/drawing/2014/main" id="{BF4C8D93-AEC2-9B91-A844-7FB7BFA4EEF9}"/>
              </a:ext>
            </a:extLst>
          </p:cNvPr>
          <p:cNvSpPr>
            <a:spLocks noGrp="1"/>
          </p:cNvSpPr>
          <p:nvPr>
            <p:ph type="subTitle" idx="1"/>
          </p:nvPr>
        </p:nvSpPr>
        <p:spPr>
          <a:xfrm>
            <a:off x="216039" y="1044852"/>
            <a:ext cx="11766620" cy="4667635"/>
          </a:xfrm>
        </p:spPr>
        <p:txBody>
          <a:bodyPr>
            <a:normAutofit/>
          </a:bodyPr>
          <a:lstStyle/>
          <a:p>
            <a:pPr marL="342900" indent="-342900" algn="l">
              <a:buFont typeface="Arial" panose="020B0604020202020204" pitchFamily="34" charset="0"/>
              <a:buChar char="•"/>
            </a:pPr>
            <a:r>
              <a:rPr lang="en-US" sz="2400" dirty="0">
                <a:solidFill>
                  <a:schemeClr val="tx1">
                    <a:lumMod val="65000"/>
                    <a:lumOff val="35000"/>
                  </a:schemeClr>
                </a:solidFill>
              </a:rPr>
              <a:t>Motivation &amp; Problem Statement</a:t>
            </a:r>
          </a:p>
          <a:p>
            <a:pPr marL="342900" indent="-342900" algn="l">
              <a:buFont typeface="Arial" panose="020B0604020202020204" pitchFamily="34" charset="0"/>
              <a:buChar char="•"/>
            </a:pPr>
            <a:r>
              <a:rPr lang="en-US" sz="2400" dirty="0">
                <a:solidFill>
                  <a:schemeClr val="tx1">
                    <a:lumMod val="65000"/>
                    <a:lumOff val="35000"/>
                  </a:schemeClr>
                </a:solidFill>
              </a:rPr>
              <a:t>Dataset: TruthSeeker2023</a:t>
            </a:r>
          </a:p>
          <a:p>
            <a:pPr marL="342900" indent="-342900" algn="l">
              <a:buFont typeface="Arial" panose="020B0604020202020204" pitchFamily="34" charset="0"/>
              <a:buChar char="•"/>
            </a:pPr>
            <a:r>
              <a:rPr lang="en-US" sz="2400" dirty="0">
                <a:solidFill>
                  <a:schemeClr val="tx1">
                    <a:lumMod val="65000"/>
                    <a:lumOff val="35000"/>
                  </a:schemeClr>
                </a:solidFill>
              </a:rPr>
              <a:t>Preprocessing &amp; Feature Engineering</a:t>
            </a:r>
          </a:p>
          <a:p>
            <a:pPr marL="342900" indent="-342900" algn="l">
              <a:buFont typeface="Arial" panose="020B0604020202020204" pitchFamily="34" charset="0"/>
              <a:buChar char="•"/>
            </a:pPr>
            <a:r>
              <a:rPr lang="en-US" sz="2400" dirty="0">
                <a:solidFill>
                  <a:schemeClr val="tx1">
                    <a:lumMod val="65000"/>
                    <a:lumOff val="35000"/>
                  </a:schemeClr>
                </a:solidFill>
              </a:rPr>
              <a:t>Supervised Learning Baselines</a:t>
            </a:r>
          </a:p>
          <a:p>
            <a:pPr marL="342900" indent="-342900" algn="l">
              <a:buFont typeface="Arial" panose="020B0604020202020204" pitchFamily="34" charset="0"/>
              <a:buChar char="•"/>
            </a:pPr>
            <a:r>
              <a:rPr lang="en-US" sz="2400" dirty="0">
                <a:solidFill>
                  <a:schemeClr val="tx1">
                    <a:lumMod val="65000"/>
                    <a:lumOff val="35000"/>
                  </a:schemeClr>
                </a:solidFill>
              </a:rPr>
              <a:t>Positive–Unlabeled (PU) Setup</a:t>
            </a:r>
          </a:p>
          <a:p>
            <a:pPr marL="342900" indent="-342900" algn="l">
              <a:buFont typeface="Arial" panose="020B0604020202020204" pitchFamily="34" charset="0"/>
              <a:buChar char="•"/>
            </a:pPr>
            <a:r>
              <a:rPr lang="en-US" sz="2400" dirty="0">
                <a:solidFill>
                  <a:schemeClr val="tx1">
                    <a:lumMod val="65000"/>
                    <a:lumOff val="35000"/>
                  </a:schemeClr>
                </a:solidFill>
              </a:rPr>
              <a:t>Positive–Unlabeled (PU) Learning Methods</a:t>
            </a:r>
          </a:p>
          <a:p>
            <a:pPr marL="342900" indent="-342900" algn="l">
              <a:buFont typeface="Arial" panose="020B0604020202020204" pitchFamily="34" charset="0"/>
              <a:buChar char="•"/>
            </a:pPr>
            <a:r>
              <a:rPr lang="en-US" sz="2400" dirty="0">
                <a:solidFill>
                  <a:schemeClr val="tx1">
                    <a:lumMod val="65000"/>
                    <a:lumOff val="35000"/>
                  </a:schemeClr>
                </a:solidFill>
              </a:rPr>
              <a:t>Results &amp; Comparative Analysis</a:t>
            </a:r>
          </a:p>
          <a:p>
            <a:pPr marL="342900" indent="-342900" algn="l">
              <a:buFont typeface="Arial" panose="020B0604020202020204" pitchFamily="34" charset="0"/>
              <a:buChar char="•"/>
            </a:pPr>
            <a:r>
              <a:rPr lang="en-US" sz="2400" dirty="0">
                <a:solidFill>
                  <a:schemeClr val="tx1">
                    <a:lumMod val="65000"/>
                    <a:lumOff val="35000"/>
                  </a:schemeClr>
                </a:solidFill>
              </a:rPr>
              <a:t>Conclusions, Limitations &amp; Future Work</a:t>
            </a:r>
          </a:p>
        </p:txBody>
      </p:sp>
    </p:spTree>
    <p:extLst>
      <p:ext uri="{BB962C8B-B14F-4D97-AF65-F5344CB8AC3E}">
        <p14:creationId xmlns:p14="http://schemas.microsoft.com/office/powerpoint/2010/main" val="287949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D390-77C0-F421-877D-69D8E401FF01}"/>
              </a:ext>
            </a:extLst>
          </p:cNvPr>
          <p:cNvSpPr>
            <a:spLocks noGrp="1"/>
          </p:cNvSpPr>
          <p:nvPr>
            <p:ph type="title"/>
          </p:nvPr>
        </p:nvSpPr>
        <p:spPr>
          <a:xfrm>
            <a:off x="914997" y="274639"/>
            <a:ext cx="10667403" cy="1143000"/>
          </a:xfrm>
        </p:spPr>
        <p:txBody>
          <a:bodyPr anchor="ctr">
            <a:normAutofit/>
          </a:bodyPr>
          <a:lstStyle/>
          <a:p>
            <a:r>
              <a:rPr lang="en-US" dirty="0"/>
              <a:t>Problem Statement</a:t>
            </a:r>
          </a:p>
        </p:txBody>
      </p:sp>
      <p:graphicFrame>
        <p:nvGraphicFramePr>
          <p:cNvPr id="5" name="Subtitle 2">
            <a:extLst>
              <a:ext uri="{FF2B5EF4-FFF2-40B4-BE49-F238E27FC236}">
                <a16:creationId xmlns:a16="http://schemas.microsoft.com/office/drawing/2014/main" id="{33C7F626-4D53-6F63-8B13-2BF17E21B46C}"/>
              </a:ext>
            </a:extLst>
          </p:cNvPr>
          <p:cNvGraphicFramePr>
            <a:graphicFrameLocks noGrp="1"/>
          </p:cNvGraphicFramePr>
          <p:nvPr>
            <p:ph idx="1"/>
            <p:extLst>
              <p:ext uri="{D42A27DB-BD31-4B8C-83A1-F6EECF244321}">
                <p14:modId xmlns:p14="http://schemas.microsoft.com/office/powerpoint/2010/main" val="1510987210"/>
              </p:ext>
            </p:extLst>
          </p:nvPr>
        </p:nvGraphicFramePr>
        <p:xfrm>
          <a:off x="914997" y="1600201"/>
          <a:ext cx="10667403" cy="39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4143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D086-222F-0826-2B33-30D090043097}"/>
              </a:ext>
            </a:extLst>
          </p:cNvPr>
          <p:cNvSpPr>
            <a:spLocks noGrp="1"/>
          </p:cNvSpPr>
          <p:nvPr>
            <p:ph type="title"/>
          </p:nvPr>
        </p:nvSpPr>
        <p:spPr>
          <a:xfrm>
            <a:off x="914997" y="274639"/>
            <a:ext cx="10667403" cy="1143000"/>
          </a:xfrm>
        </p:spPr>
        <p:txBody>
          <a:bodyPr anchor="ctr">
            <a:normAutofit/>
          </a:bodyPr>
          <a:lstStyle/>
          <a:p>
            <a:r>
              <a:rPr lang="en-US"/>
              <a:t>BUT WHY PU?</a:t>
            </a:r>
          </a:p>
        </p:txBody>
      </p:sp>
      <p:graphicFrame>
        <p:nvGraphicFramePr>
          <p:cNvPr id="5" name="Content Placeholder 2">
            <a:extLst>
              <a:ext uri="{FF2B5EF4-FFF2-40B4-BE49-F238E27FC236}">
                <a16:creationId xmlns:a16="http://schemas.microsoft.com/office/drawing/2014/main" id="{8F6A9162-5865-19B5-6EDE-5AD19EBD0D98}"/>
              </a:ext>
            </a:extLst>
          </p:cNvPr>
          <p:cNvGraphicFramePr>
            <a:graphicFrameLocks noGrp="1"/>
          </p:cNvGraphicFramePr>
          <p:nvPr>
            <p:ph idx="1"/>
            <p:extLst>
              <p:ext uri="{D42A27DB-BD31-4B8C-83A1-F6EECF244321}">
                <p14:modId xmlns:p14="http://schemas.microsoft.com/office/powerpoint/2010/main" val="1662656585"/>
              </p:ext>
            </p:extLst>
          </p:nvPr>
        </p:nvGraphicFramePr>
        <p:xfrm>
          <a:off x="914997" y="1600201"/>
          <a:ext cx="10667403" cy="39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8090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93267-0244-EF11-1ACC-A0A8E79BCB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5793F-F4E7-C300-51A9-EE281E3C52D8}"/>
              </a:ext>
            </a:extLst>
          </p:cNvPr>
          <p:cNvSpPr>
            <a:spLocks noGrp="1"/>
          </p:cNvSpPr>
          <p:nvPr>
            <p:ph type="title"/>
          </p:nvPr>
        </p:nvSpPr>
        <p:spPr>
          <a:xfrm>
            <a:off x="4680440" y="118889"/>
            <a:ext cx="2831119" cy="644785"/>
          </a:xfrm>
        </p:spPr>
        <p:txBody>
          <a:bodyPr anchor="ctr">
            <a:normAutofit fontScale="90000"/>
          </a:bodyPr>
          <a:lstStyle/>
          <a:p>
            <a:r>
              <a:rPr lang="en-US" dirty="0"/>
              <a:t>Objective</a:t>
            </a:r>
          </a:p>
        </p:txBody>
      </p:sp>
      <p:graphicFrame>
        <p:nvGraphicFramePr>
          <p:cNvPr id="6" name="Content Placeholder 3">
            <a:extLst>
              <a:ext uri="{FF2B5EF4-FFF2-40B4-BE49-F238E27FC236}">
                <a16:creationId xmlns:a16="http://schemas.microsoft.com/office/drawing/2014/main" id="{0D7F8086-FC6D-43A3-2C55-740AAE766B50}"/>
              </a:ext>
            </a:extLst>
          </p:cNvPr>
          <p:cNvGraphicFramePr>
            <a:graphicFrameLocks noGrp="1"/>
          </p:cNvGraphicFramePr>
          <p:nvPr>
            <p:ph idx="1"/>
            <p:extLst>
              <p:ext uri="{D42A27DB-BD31-4B8C-83A1-F6EECF244321}">
                <p14:modId xmlns:p14="http://schemas.microsoft.com/office/powerpoint/2010/main" val="3478110665"/>
              </p:ext>
            </p:extLst>
          </p:nvPr>
        </p:nvGraphicFramePr>
        <p:xfrm>
          <a:off x="700876" y="1170633"/>
          <a:ext cx="10975308" cy="4219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431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C296-DA15-C4A5-1A7B-BFB62A36068C}"/>
              </a:ext>
            </a:extLst>
          </p:cNvPr>
          <p:cNvSpPr>
            <a:spLocks noGrp="1"/>
          </p:cNvSpPr>
          <p:nvPr>
            <p:ph type="title"/>
          </p:nvPr>
        </p:nvSpPr>
        <p:spPr>
          <a:xfrm>
            <a:off x="532610" y="-217348"/>
            <a:ext cx="11049789" cy="1143000"/>
          </a:xfrm>
        </p:spPr>
        <p:txBody>
          <a:bodyPr anchor="ctr">
            <a:normAutofit/>
          </a:bodyPr>
          <a:lstStyle/>
          <a:p>
            <a:pPr>
              <a:lnSpc>
                <a:spcPct val="90000"/>
              </a:lnSpc>
            </a:pPr>
            <a:r>
              <a:rPr lang="en-US" sz="3700" dirty="0"/>
              <a:t>CIC truth seeker dataset 2023 (TruthSeeker2023)</a:t>
            </a:r>
          </a:p>
        </p:txBody>
      </p:sp>
      <p:sp>
        <p:nvSpPr>
          <p:cNvPr id="3" name="Content Placeholder 2">
            <a:extLst>
              <a:ext uri="{FF2B5EF4-FFF2-40B4-BE49-F238E27FC236}">
                <a16:creationId xmlns:a16="http://schemas.microsoft.com/office/drawing/2014/main" id="{F5A14F6B-3C34-4D61-730F-0441A8C86FA6}"/>
              </a:ext>
            </a:extLst>
          </p:cNvPr>
          <p:cNvSpPr>
            <a:spLocks noGrp="1"/>
          </p:cNvSpPr>
          <p:nvPr>
            <p:ph sz="half" idx="1"/>
          </p:nvPr>
        </p:nvSpPr>
        <p:spPr>
          <a:xfrm>
            <a:off x="118917" y="1177788"/>
            <a:ext cx="5462671" cy="5135484"/>
          </a:xfrm>
        </p:spPr>
        <p:txBody>
          <a:bodyPr>
            <a:normAutofit/>
          </a:bodyPr>
          <a:lstStyle/>
          <a:p>
            <a:pPr>
              <a:lnSpc>
                <a:spcPct val="90000"/>
              </a:lnSpc>
            </a:pPr>
            <a:r>
              <a:rPr lang="en-US" sz="2000" b="1" dirty="0"/>
              <a:t>TruthSeeker2023</a:t>
            </a:r>
            <a:r>
              <a:rPr lang="en-US" sz="2000" dirty="0"/>
              <a:t> is one of the </a:t>
            </a:r>
            <a:r>
              <a:rPr lang="en-US" sz="2000" b="1" dirty="0"/>
              <a:t>largest ground-truth fake-news Twitter/X datasets</a:t>
            </a:r>
            <a:r>
              <a:rPr lang="en-US" sz="2000" dirty="0"/>
              <a:t>, with </a:t>
            </a:r>
            <a:r>
              <a:rPr lang="en-US" sz="2000" b="1" dirty="0"/>
              <a:t>180K+ labeled tweets</a:t>
            </a:r>
            <a:r>
              <a:rPr lang="en-US" sz="2000" dirty="0"/>
              <a:t>.</a:t>
            </a:r>
          </a:p>
          <a:p>
            <a:pPr>
              <a:lnSpc>
                <a:spcPct val="90000"/>
              </a:lnSpc>
            </a:pPr>
            <a:r>
              <a:rPr lang="en-US" sz="2000" dirty="0"/>
              <a:t>Tweets were collected using keywords from </a:t>
            </a:r>
            <a:r>
              <a:rPr lang="en-US" sz="2000" b="1" dirty="0"/>
              <a:t>PolitiFact real/fake news statements</a:t>
            </a:r>
            <a:r>
              <a:rPr lang="en-US" sz="2000" dirty="0"/>
              <a:t>, linking tweets to verified claims.</a:t>
            </a:r>
          </a:p>
          <a:p>
            <a:pPr>
              <a:lnSpc>
                <a:spcPct val="90000"/>
              </a:lnSpc>
            </a:pPr>
            <a:r>
              <a:rPr lang="en-US" sz="2000" dirty="0"/>
              <a:t>Labels come from </a:t>
            </a:r>
            <a:r>
              <a:rPr lang="en-US" sz="2000" b="1" dirty="0"/>
              <a:t>majority-vote human verification (AMT) with active-learning support</a:t>
            </a:r>
            <a:r>
              <a:rPr lang="en-US" sz="2000" dirty="0"/>
              <a:t>, giving reliable real/fake targets.</a:t>
            </a:r>
          </a:p>
          <a:p>
            <a:pPr>
              <a:lnSpc>
                <a:spcPct val="90000"/>
              </a:lnSpc>
            </a:pPr>
            <a:r>
              <a:rPr lang="en-US" sz="2000" dirty="0"/>
              <a:t>Provides </a:t>
            </a:r>
            <a:r>
              <a:rPr lang="en-US" sz="2000" b="1" dirty="0"/>
              <a:t>ready-made feature sets</a:t>
            </a:r>
            <a:r>
              <a:rPr lang="en-US" sz="2000" dirty="0"/>
              <a:t> (text, lexical, metadata + bot/credibility/influence scores) for traditional ML and deep models.</a:t>
            </a:r>
          </a:p>
        </p:txBody>
      </p:sp>
      <p:pic>
        <p:nvPicPr>
          <p:cNvPr id="7" name="Content Placeholder 5">
            <a:extLst>
              <a:ext uri="{FF2B5EF4-FFF2-40B4-BE49-F238E27FC236}">
                <a16:creationId xmlns:a16="http://schemas.microsoft.com/office/drawing/2014/main" id="{3FA18B66-69E0-A3CD-C0FE-DC2D4858AF15}"/>
              </a:ext>
            </a:extLst>
          </p:cNvPr>
          <p:cNvPicPr>
            <a:picLocks noChangeAspect="1"/>
          </p:cNvPicPr>
          <p:nvPr/>
        </p:nvPicPr>
        <p:blipFill>
          <a:blip r:embed="rId2"/>
          <a:stretch>
            <a:fillRect/>
          </a:stretch>
        </p:blipFill>
        <p:spPr>
          <a:xfrm>
            <a:off x="5685947" y="721899"/>
            <a:ext cx="6300643" cy="4620601"/>
          </a:xfrm>
          <a:prstGeom prst="rect">
            <a:avLst/>
          </a:prstGeom>
        </p:spPr>
      </p:pic>
    </p:spTree>
    <p:extLst>
      <p:ext uri="{BB962C8B-B14F-4D97-AF65-F5344CB8AC3E}">
        <p14:creationId xmlns:p14="http://schemas.microsoft.com/office/powerpoint/2010/main" val="113666675"/>
      </p:ext>
    </p:extLst>
  </p:cSld>
  <p:clrMapOvr>
    <a:masterClrMapping/>
  </p:clrMapOvr>
</p:sld>
</file>

<file path=ppt/theme/theme1.xml><?xml version="1.0" encoding="utf-8"?>
<a:theme xmlns:a="http://schemas.openxmlformats.org/drawingml/2006/main" name="MSU_Maroon&amp;Grey">
  <a:themeElements>
    <a:clrScheme name="Custom 3">
      <a:dk1>
        <a:srgbClr val="000000"/>
      </a:dk1>
      <a:lt1>
        <a:srgbClr val="FFFFFF"/>
      </a:lt1>
      <a:dk2>
        <a:srgbClr val="5D1724"/>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MSU_Maroon&amp;Grey.thmx</Template>
  <TotalTime>9515</TotalTime>
  <Words>9617</Words>
  <Application>Microsoft Office PowerPoint</Application>
  <PresentationFormat>Widescreen</PresentationFormat>
  <Paragraphs>563</Paragraphs>
  <Slides>35</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Arial</vt:lpstr>
      <vt:lpstr>Cambria Math</vt:lpstr>
      <vt:lpstr>Century Gothic</vt:lpstr>
      <vt:lpstr>Palatino Linotype</vt:lpstr>
      <vt:lpstr>MSU_Maroon&amp;Grey</vt:lpstr>
      <vt:lpstr>From Supervised Baselines to Positive–Unlabeled Learning: Fake News Detection on the TruthSeeker2023 Ground-Truth</vt:lpstr>
      <vt:lpstr>Introduction</vt:lpstr>
      <vt:lpstr>Real-World Scenarios</vt:lpstr>
      <vt:lpstr>Real-World Scenarios</vt:lpstr>
      <vt:lpstr>Context</vt:lpstr>
      <vt:lpstr>Problem Statement</vt:lpstr>
      <vt:lpstr>BUT WHY PU?</vt:lpstr>
      <vt:lpstr>Objective</vt:lpstr>
      <vt:lpstr>CIC truth seeker dataset 2023 (TruthSeeker2023)</vt:lpstr>
      <vt:lpstr>PowerPoint Presentation</vt:lpstr>
      <vt:lpstr>Data Preprocessing</vt:lpstr>
      <vt:lpstr>Next Steps…</vt:lpstr>
      <vt:lpstr>TF-IDF Vectorization</vt:lpstr>
      <vt:lpstr>PowerPoint Presentation</vt:lpstr>
      <vt:lpstr>Modeling Setup and Approach (Supervised)</vt:lpstr>
      <vt:lpstr>Confusion Matrix for Supervised Learning</vt:lpstr>
      <vt:lpstr>PowerPoint Presentation</vt:lpstr>
      <vt:lpstr>ROC-AUC Curves</vt:lpstr>
      <vt:lpstr>Precision Recall Curves</vt:lpstr>
      <vt:lpstr>Supervised - Learning Curves</vt:lpstr>
      <vt:lpstr>Supervised Final Metrics </vt:lpstr>
      <vt:lpstr>PowerPoint Presentation</vt:lpstr>
      <vt:lpstr>PU Learning</vt:lpstr>
      <vt:lpstr>PowerPoint Presentation</vt:lpstr>
      <vt:lpstr>Methodology &amp; PU Setup</vt:lpstr>
      <vt:lpstr>PU Learning -  Confusion Matrix </vt:lpstr>
      <vt:lpstr>ROC-AUC Curves</vt:lpstr>
      <vt:lpstr>Precision Recall Curves for PU Learning</vt:lpstr>
      <vt:lpstr>PU Final Metrics </vt:lpstr>
      <vt:lpstr>PowerPoint Presentation</vt:lpstr>
      <vt:lpstr>PowerPoint Presentation</vt:lpstr>
      <vt:lpstr>Existing Work</vt:lpstr>
      <vt:lpstr>Future works</vt:lpstr>
      <vt:lpstr>Conclusion</vt:lpstr>
      <vt:lpstr>PowerPoint Presentation</vt:lpstr>
    </vt:vector>
  </TitlesOfParts>
  <Company>Mississippi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Rowe</dc:creator>
  <cp:lastModifiedBy>Nanduri, Vishnu Rohith</cp:lastModifiedBy>
  <cp:revision>32</cp:revision>
  <dcterms:created xsi:type="dcterms:W3CDTF">2015-07-09T18:42:12Z</dcterms:created>
  <dcterms:modified xsi:type="dcterms:W3CDTF">2025-12-01T22:03:17Z</dcterms:modified>
</cp:coreProperties>
</file>